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92" r:id="rId5"/>
    <p:sldId id="282" r:id="rId6"/>
    <p:sldId id="275" r:id="rId7"/>
    <p:sldId id="276" r:id="rId8"/>
    <p:sldId id="277" r:id="rId9"/>
    <p:sldId id="285" r:id="rId10"/>
    <p:sldId id="296" r:id="rId11"/>
    <p:sldId id="278" r:id="rId12"/>
    <p:sldId id="297" r:id="rId13"/>
    <p:sldId id="298" r:id="rId14"/>
    <p:sldId id="319" r:id="rId15"/>
    <p:sldId id="320" r:id="rId16"/>
    <p:sldId id="321" r:id="rId17"/>
    <p:sldId id="322" r:id="rId18"/>
    <p:sldId id="323" r:id="rId19"/>
    <p:sldId id="324" r:id="rId20"/>
    <p:sldId id="325" r:id="rId21"/>
    <p:sldId id="326" r:id="rId22"/>
    <p:sldId id="327" r:id="rId23"/>
    <p:sldId id="343"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18" r:id="rId40"/>
    <p:sldId id="288" r:id="rId41"/>
    <p:sldId id="28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1" autoAdjust="0"/>
    <p:restoredTop sz="95634"/>
  </p:normalViewPr>
  <p:slideViewPr>
    <p:cSldViewPr snapToGrid="0" showGuides="1">
      <p:cViewPr varScale="1">
        <p:scale>
          <a:sx n="66" d="100"/>
          <a:sy n="66" d="100"/>
        </p:scale>
        <p:origin x="816" y="44"/>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3/27/2024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3/27/2024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694902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372040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595025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302881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275981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2092089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2540617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86390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1545013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360395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271724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113636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1807953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4159923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1982441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899494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3783640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3801780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28</a:t>
            </a:fld>
            <a:endParaRPr lang="en-US" altLang="zh-CN" noProof="0" dirty="0"/>
          </a:p>
        </p:txBody>
      </p:sp>
    </p:spTree>
    <p:extLst>
      <p:ext uri="{BB962C8B-B14F-4D97-AF65-F5344CB8AC3E}">
        <p14:creationId xmlns:p14="http://schemas.microsoft.com/office/powerpoint/2010/main" val="3921924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29</a:t>
            </a:fld>
            <a:endParaRPr lang="en-US" altLang="zh-CN" noProof="0" dirty="0"/>
          </a:p>
        </p:txBody>
      </p:sp>
    </p:spTree>
    <p:extLst>
      <p:ext uri="{BB962C8B-B14F-4D97-AF65-F5344CB8AC3E}">
        <p14:creationId xmlns:p14="http://schemas.microsoft.com/office/powerpoint/2010/main" val="1685581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30</a:t>
            </a:fld>
            <a:endParaRPr lang="en-US" altLang="zh-CN" noProof="0" dirty="0"/>
          </a:p>
        </p:txBody>
      </p:sp>
    </p:spTree>
    <p:extLst>
      <p:ext uri="{BB962C8B-B14F-4D97-AF65-F5344CB8AC3E}">
        <p14:creationId xmlns:p14="http://schemas.microsoft.com/office/powerpoint/2010/main" val="317028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31</a:t>
            </a:fld>
            <a:endParaRPr lang="en-US" altLang="zh-CN" noProof="0" dirty="0"/>
          </a:p>
        </p:txBody>
      </p:sp>
    </p:spTree>
    <p:extLst>
      <p:ext uri="{BB962C8B-B14F-4D97-AF65-F5344CB8AC3E}">
        <p14:creationId xmlns:p14="http://schemas.microsoft.com/office/powerpoint/2010/main" val="1700208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32</a:t>
            </a:fld>
            <a:endParaRPr lang="en-US" altLang="zh-CN" noProof="0" dirty="0"/>
          </a:p>
        </p:txBody>
      </p:sp>
    </p:spTree>
    <p:extLst>
      <p:ext uri="{BB962C8B-B14F-4D97-AF65-F5344CB8AC3E}">
        <p14:creationId xmlns:p14="http://schemas.microsoft.com/office/powerpoint/2010/main" val="1385895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33</a:t>
            </a:fld>
            <a:endParaRPr lang="en-US" altLang="zh-CN" noProof="0" dirty="0"/>
          </a:p>
        </p:txBody>
      </p:sp>
    </p:spTree>
    <p:extLst>
      <p:ext uri="{BB962C8B-B14F-4D97-AF65-F5344CB8AC3E}">
        <p14:creationId xmlns:p14="http://schemas.microsoft.com/office/powerpoint/2010/main" val="3049657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34</a:t>
            </a:fld>
            <a:endParaRPr lang="en-US" altLang="zh-CN" noProof="0" dirty="0"/>
          </a:p>
        </p:txBody>
      </p:sp>
    </p:spTree>
    <p:extLst>
      <p:ext uri="{BB962C8B-B14F-4D97-AF65-F5344CB8AC3E}">
        <p14:creationId xmlns:p14="http://schemas.microsoft.com/office/powerpoint/2010/main" val="2477438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197D7-B8BE-0F76-14EC-D7DE885D2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98356-FFBE-54F1-3731-C317B01ADC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BAE960-8429-12E6-859C-6CDFEC6F3C0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1D32BDB-C2C6-3B9A-8EBC-1CE2746FB84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35</a:t>
            </a:fld>
            <a:endParaRPr lang="en-US" altLang="zh-CN" noProof="0" dirty="0"/>
          </a:p>
        </p:txBody>
      </p:sp>
    </p:spTree>
    <p:extLst>
      <p:ext uri="{BB962C8B-B14F-4D97-AF65-F5344CB8AC3E}">
        <p14:creationId xmlns:p14="http://schemas.microsoft.com/office/powerpoint/2010/main" val="39922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37</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38</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282917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3135887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81472-AE67-7D52-41FB-AC3801BDB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AB35D1-86A7-222E-4FDF-5FD604B6700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AE36353-924A-1C23-681D-E337B4705A7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5F6C438-2051-B192-BFA3-993EE536A5C7}"/>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608083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7.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12.jpeg"/><Relationship Id="rId5" Type="http://schemas.openxmlformats.org/officeDocument/2006/relationships/image" Target="../media/image52.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u="sng" dirty="0"/>
              <a:t>CAR RENTAL APPLICATION</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Group No: 09</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21000" r="21000"/>
          <a:stretch/>
        </p:blipFill>
        <p:spPr>
          <a:xfrm>
            <a:off x="6742557" y="728946"/>
            <a:ext cx="4405503" cy="5066346"/>
          </a:xfrm>
          <a:ln>
            <a:solidFill>
              <a:schemeClr val="accent5">
                <a:lumMod val="40000"/>
                <a:lumOff val="60000"/>
              </a:schemeClr>
            </a:solidFill>
          </a:ln>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a:srcRect t="11866" b="11866"/>
          <a:stretch/>
        </p:blipFill>
        <p:spPr>
          <a:xfrm>
            <a:off x="6992238" y="4932372"/>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10182822" y="1397945"/>
            <a:ext cx="1570617" cy="1177962"/>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845574"/>
          </a:xfrm>
        </p:spPr>
        <p:txBody>
          <a:bodyPr/>
          <a:lstStyle/>
          <a:p>
            <a:r>
              <a:rPr lang="en-US" u="sng" dirty="0">
                <a:solidFill>
                  <a:schemeClr val="accent1">
                    <a:lumMod val="40000"/>
                    <a:lumOff val="60000"/>
                  </a:schemeClr>
                </a:solidFill>
              </a:rPr>
              <a:t>Flowchart for Login</a:t>
            </a:r>
          </a:p>
        </p:txBody>
      </p:sp>
      <p:sp>
        <p:nvSpPr>
          <p:cNvPr id="4" name="Footer Placeholder 3">
            <a:extLst>
              <a:ext uri="{FF2B5EF4-FFF2-40B4-BE49-F238E27FC236}">
                <a16:creationId xmlns:a16="http://schemas.microsoft.com/office/drawing/2014/main" id="{3A700400-38D9-19AB-FF4D-E4E22C1AD429}"/>
              </a:ext>
            </a:extLst>
          </p:cNvPr>
          <p:cNvSpPr>
            <a:spLocks noGrp="1"/>
          </p:cNvSpPr>
          <p:nvPr>
            <p:ph type="ftr" sz="quarter" idx="28"/>
          </p:nvPr>
        </p:nvSpPr>
        <p:spPr>
          <a:xfrm>
            <a:off x="484632" y="6217920"/>
            <a:ext cx="4114800" cy="365125"/>
          </a:xfrm>
        </p:spPr>
        <p:txBody>
          <a:bodyPr/>
          <a:lstStyle/>
          <a:p>
            <a:r>
              <a:rPr lang="en-US" dirty="0"/>
              <a:t>Car Rental Application</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tretch>
            <a:fillRect/>
          </a:stretch>
        </p:blipFill>
        <p:spPr>
          <a:xfrm>
            <a:off x="2250040" y="1622425"/>
            <a:ext cx="7274104" cy="4593240"/>
          </a:xfrm>
          <a:prstGeom prst="rect">
            <a:avLst/>
          </a:prstGeom>
        </p:spPr>
      </p:pic>
    </p:spTree>
    <p:extLst>
      <p:ext uri="{BB962C8B-B14F-4D97-AF65-F5344CB8AC3E}">
        <p14:creationId xmlns:p14="http://schemas.microsoft.com/office/powerpoint/2010/main" val="1952606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SIGN UP PAGE [USER]</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866150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80160" y="1064021"/>
            <a:ext cx="9095873" cy="5241566"/>
          </a:xfrm>
          <a:prstGeom prst="rect">
            <a:avLst/>
          </a:prstGeom>
        </p:spPr>
      </p:pic>
      <p:sp>
        <p:nvSpPr>
          <p:cNvPr id="3" name="TextBox 2">
            <a:extLst>
              <a:ext uri="{FF2B5EF4-FFF2-40B4-BE49-F238E27FC236}">
                <a16:creationId xmlns:a16="http://schemas.microsoft.com/office/drawing/2014/main" id="{B83B788A-3D53-EA9C-DAC3-00205CCD555E}"/>
              </a:ext>
            </a:extLst>
          </p:cNvPr>
          <p:cNvSpPr txBox="1"/>
          <p:nvPr/>
        </p:nvSpPr>
        <p:spPr>
          <a:xfrm>
            <a:off x="1193533" y="356135"/>
            <a:ext cx="7952873" cy="707886"/>
          </a:xfrm>
          <a:prstGeom prst="rect">
            <a:avLst/>
          </a:prstGeom>
          <a:noFill/>
        </p:spPr>
        <p:txBody>
          <a:bodyPr wrap="square">
            <a:spAutoFit/>
          </a:bodyPr>
          <a:lstStyle/>
          <a:p>
            <a:r>
              <a:rPr lang="en-US" sz="4000" u="sng" dirty="0">
                <a:solidFill>
                  <a:schemeClr val="accent1">
                    <a:lumMod val="40000"/>
                    <a:lumOff val="60000"/>
                  </a:schemeClr>
                </a:solidFill>
              </a:rPr>
              <a:t>LOGIN PAGE [ADMIN &amp; USER]</a:t>
            </a:r>
          </a:p>
        </p:txBody>
      </p:sp>
    </p:spTree>
    <p:extLst>
      <p:ext uri="{BB962C8B-B14F-4D97-AF65-F5344CB8AC3E}">
        <p14:creationId xmlns:p14="http://schemas.microsoft.com/office/powerpoint/2010/main" val="2718664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LOGIN PAGE [TESTING]</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3294686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REGISTERATION PAGE [TESTING]</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114013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USER DASHBOARD [USER]</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117791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ADMIN DASHBOARD [ADMIN]</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4096136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POSTMAN [TESTING]</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3510105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ADD CARS [ADMIN]</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1912623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USER CAR BOOKING [USER]</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416805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p:txBody>
          <a:bodyPr/>
          <a:lstStyle/>
          <a:p>
            <a:r>
              <a:rPr lang="en-US" u="sng" dirty="0"/>
              <a:t>Meet our Team Members</a:t>
            </a:r>
            <a:br>
              <a:rPr lang="en-US" u="sng" dirty="0"/>
            </a:br>
            <a:endParaRPr lang="en-US" u="sng" dirty="0"/>
          </a:p>
        </p:txBody>
      </p:sp>
      <p:sp>
        <p:nvSpPr>
          <p:cNvPr id="4" name="Footer Placeholder 3">
            <a:extLst>
              <a:ext uri="{FF2B5EF4-FFF2-40B4-BE49-F238E27FC236}">
                <a16:creationId xmlns:a16="http://schemas.microsoft.com/office/drawing/2014/main" id="{39CB1ACF-8F27-E766-B1CB-FC58BC47D7A9}"/>
              </a:ext>
            </a:extLst>
          </p:cNvPr>
          <p:cNvSpPr>
            <a:spLocks noGrp="1"/>
          </p:cNvSpPr>
          <p:nvPr>
            <p:ph type="ftr" sz="quarter" idx="76"/>
          </p:nvPr>
        </p:nvSpPr>
        <p:spPr/>
        <p:txBody>
          <a:bodyPr/>
          <a:lstStyle/>
          <a:p>
            <a:r>
              <a:rPr lang="en-US" dirty="0"/>
              <a:t>Car Rental Application</a:t>
            </a:r>
          </a:p>
        </p:txBody>
      </p:sp>
      <p:pic>
        <p:nvPicPr>
          <p:cNvPr id="111" name="Picture Placeholder 110">
            <a:extLst>
              <a:ext uri="{FF2B5EF4-FFF2-40B4-BE49-F238E27FC236}">
                <a16:creationId xmlns:a16="http://schemas.microsoft.com/office/drawing/2014/main" id="{04625439-B7AD-2BC9-2A2B-DADABE1A1397}"/>
              </a:ext>
            </a:extLst>
          </p:cNvPr>
          <p:cNvPicPr>
            <a:picLocks noGrp="1" noChangeAspect="1"/>
          </p:cNvPicPr>
          <p:nvPr>
            <p:ph type="pic" sz="quarter" idx="48"/>
          </p:nvPr>
        </p:nvPicPr>
        <p:blipFill>
          <a:blip r:embed="rId3"/>
          <a:srcRect t="4991" b="4991"/>
          <a:stretch/>
        </p:blipFill>
        <p:spPr>
          <a:xfrm>
            <a:off x="4235072" y="534451"/>
            <a:ext cx="1173264" cy="1357920"/>
          </a:xfrm>
        </p:spPr>
      </p:pic>
      <p:pic>
        <p:nvPicPr>
          <p:cNvPr id="117" name="Picture Placeholder 116">
            <a:extLst>
              <a:ext uri="{FF2B5EF4-FFF2-40B4-BE49-F238E27FC236}">
                <a16:creationId xmlns:a16="http://schemas.microsoft.com/office/drawing/2014/main" id="{17DCB394-2DB2-0945-063C-4AA5C232B022}"/>
              </a:ext>
            </a:extLst>
          </p:cNvPr>
          <p:cNvPicPr>
            <a:picLocks noGrp="1" noChangeAspect="1"/>
          </p:cNvPicPr>
          <p:nvPr>
            <p:ph type="pic" sz="quarter" idx="69"/>
          </p:nvPr>
        </p:nvPicPr>
        <p:blipFill>
          <a:blip r:embed="rId4"/>
          <a:srcRect t="14449" b="14449"/>
          <a:stretch/>
        </p:blipFill>
        <p:spPr>
          <a:xfrm>
            <a:off x="4235072" y="2004222"/>
            <a:ext cx="1173264" cy="1357920"/>
          </a:xfrm>
        </p:spPr>
      </p:pic>
      <p:pic>
        <p:nvPicPr>
          <p:cNvPr id="121" name="Picture Placeholder 120">
            <a:extLst>
              <a:ext uri="{FF2B5EF4-FFF2-40B4-BE49-F238E27FC236}">
                <a16:creationId xmlns:a16="http://schemas.microsoft.com/office/drawing/2014/main" id="{4568A05E-568F-7101-D7A6-0C522498DB2B}"/>
              </a:ext>
            </a:extLst>
          </p:cNvPr>
          <p:cNvPicPr>
            <a:picLocks noGrp="1" noChangeAspect="1"/>
          </p:cNvPicPr>
          <p:nvPr>
            <p:ph type="pic" sz="quarter" idx="70"/>
          </p:nvPr>
        </p:nvPicPr>
        <p:blipFill>
          <a:blip r:embed="rId5"/>
          <a:srcRect t="10577" b="10577"/>
          <a:stretch/>
        </p:blipFill>
        <p:spPr>
          <a:xfrm>
            <a:off x="4235072" y="3571991"/>
            <a:ext cx="1173264" cy="1357920"/>
          </a:xfrm>
        </p:spPr>
      </p:pic>
      <p:pic>
        <p:nvPicPr>
          <p:cNvPr id="124" name="Picture Placeholder 123">
            <a:extLst>
              <a:ext uri="{FF2B5EF4-FFF2-40B4-BE49-F238E27FC236}">
                <a16:creationId xmlns:a16="http://schemas.microsoft.com/office/drawing/2014/main" id="{99B69C8C-61F7-EF1C-0DBE-5B067A632CF0}"/>
              </a:ext>
            </a:extLst>
          </p:cNvPr>
          <p:cNvPicPr>
            <a:picLocks noGrp="1" noChangeAspect="1"/>
          </p:cNvPicPr>
          <p:nvPr>
            <p:ph type="pic" sz="quarter" idx="71"/>
          </p:nvPr>
        </p:nvPicPr>
        <p:blipFill>
          <a:blip r:embed="rId6"/>
          <a:srcRect t="4991" b="4991"/>
          <a:stretch/>
        </p:blipFill>
        <p:spPr>
          <a:xfrm>
            <a:off x="4235072" y="5153614"/>
            <a:ext cx="1173264" cy="1357920"/>
          </a:xfrm>
        </p:spPr>
      </p:pic>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dirty="0"/>
              <a:t>M. Sushma</a:t>
            </a:r>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p:txBody>
          <a:bodyPr/>
          <a:lstStyle/>
          <a:p>
            <a:r>
              <a:rPr lang="en-US" dirty="0"/>
              <a:t>2587751</a:t>
            </a:r>
          </a:p>
          <a:p>
            <a:endParaRPr lang="en-US" dirty="0"/>
          </a:p>
          <a:p>
            <a:endParaRPr lang="en-US" dirty="0"/>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IN" dirty="0"/>
              <a:t>Marthula Vikitha</a:t>
            </a:r>
            <a:endParaRPr lang="en-US" altLang="zh-CN" dirty="0"/>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a:lstStyle/>
          <a:p>
            <a:r>
              <a:rPr lang="en-US" altLang="zh-CN" dirty="0"/>
              <a:t>2586840</a:t>
            </a:r>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dirty="0"/>
              <a:t>Jaya Veeresh N</a:t>
            </a:r>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p:txBody>
          <a:bodyPr/>
          <a:lstStyle/>
          <a:p>
            <a:r>
              <a:rPr lang="en-US" altLang="zh-CN" dirty="0"/>
              <a:t>2587052</a:t>
            </a:r>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dirty="0"/>
              <a:t>Kondakamarla Shabeer</a:t>
            </a:r>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a:lstStyle/>
          <a:p>
            <a:r>
              <a:rPr lang="en-US" altLang="zh-CN" dirty="0"/>
              <a:t>2586907</a:t>
            </a:r>
          </a:p>
          <a:p>
            <a:endParaRPr lang="en-US" altLang="zh-CN" dirty="0"/>
          </a:p>
        </p:txBody>
      </p:sp>
      <p:pic>
        <p:nvPicPr>
          <p:cNvPr id="105" name="Picture Placeholder 104">
            <a:extLst>
              <a:ext uri="{FF2B5EF4-FFF2-40B4-BE49-F238E27FC236}">
                <a16:creationId xmlns:a16="http://schemas.microsoft.com/office/drawing/2014/main" id="{57158F0D-ABAB-F883-0EB2-0F2E0CFCD3E1}"/>
              </a:ext>
            </a:extLst>
          </p:cNvPr>
          <p:cNvPicPr>
            <a:picLocks noGrp="1" noChangeAspect="1"/>
          </p:cNvPicPr>
          <p:nvPr>
            <p:ph type="pic" sz="quarter" idx="72"/>
          </p:nvPr>
        </p:nvPicPr>
        <p:blipFill>
          <a:blip r:embed="rId7"/>
          <a:srcRect t="6598" b="6598"/>
          <a:stretch/>
        </p:blipFill>
        <p:spPr/>
      </p:pic>
      <p:pic>
        <p:nvPicPr>
          <p:cNvPr id="100" name="Picture Placeholder 99">
            <a:extLst>
              <a:ext uri="{FF2B5EF4-FFF2-40B4-BE49-F238E27FC236}">
                <a16:creationId xmlns:a16="http://schemas.microsoft.com/office/drawing/2014/main" id="{37FE76F6-4FBA-F449-AE44-D65A490DB65E}"/>
              </a:ext>
            </a:extLst>
          </p:cNvPr>
          <p:cNvPicPr>
            <a:picLocks noGrp="1" noChangeAspect="1"/>
          </p:cNvPicPr>
          <p:nvPr>
            <p:ph type="pic" sz="quarter" idx="73"/>
          </p:nvPr>
        </p:nvPicPr>
        <p:blipFill>
          <a:blip r:embed="rId8"/>
          <a:srcRect t="6462" b="6462"/>
          <a:stretch/>
        </p:blipFill>
        <p:spPr/>
      </p:pic>
      <p:pic>
        <p:nvPicPr>
          <p:cNvPr id="95" name="Picture Placeholder 94">
            <a:extLst>
              <a:ext uri="{FF2B5EF4-FFF2-40B4-BE49-F238E27FC236}">
                <a16:creationId xmlns:a16="http://schemas.microsoft.com/office/drawing/2014/main" id="{3D93F4F3-0B04-F25C-A1AD-C630AB4ACC69}"/>
              </a:ext>
            </a:extLst>
          </p:cNvPr>
          <p:cNvPicPr>
            <a:picLocks noGrp="1" noChangeAspect="1"/>
          </p:cNvPicPr>
          <p:nvPr>
            <p:ph type="pic" sz="quarter" idx="74"/>
          </p:nvPr>
        </p:nvPicPr>
        <p:blipFill>
          <a:blip r:embed="rId9"/>
          <a:srcRect t="5358" b="5358"/>
          <a:stretch/>
        </p:blipFill>
        <p:spPr/>
      </p:pic>
      <p:pic>
        <p:nvPicPr>
          <p:cNvPr id="91" name="Picture Placeholder 90">
            <a:extLst>
              <a:ext uri="{FF2B5EF4-FFF2-40B4-BE49-F238E27FC236}">
                <a16:creationId xmlns:a16="http://schemas.microsoft.com/office/drawing/2014/main" id="{5EC983C0-CBA5-F57C-BEFF-513C6820D1B5}"/>
              </a:ext>
            </a:extLst>
          </p:cNvPr>
          <p:cNvPicPr>
            <a:picLocks noGrp="1" noChangeAspect="1"/>
          </p:cNvPicPr>
          <p:nvPr>
            <p:ph type="pic" sz="quarter" idx="75"/>
          </p:nvPr>
        </p:nvPicPr>
        <p:blipFill>
          <a:blip r:embed="rId10"/>
          <a:srcRect t="6001" b="6001"/>
          <a:stretch/>
        </p:blipFill>
        <p:spPr/>
      </p:pic>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dirty="0"/>
              <a:t>Kukati Suma</a:t>
            </a:r>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a:lstStyle/>
          <a:p>
            <a:r>
              <a:rPr lang="en-US" dirty="0"/>
              <a:t>2587073</a:t>
            </a:r>
          </a:p>
          <a:p>
            <a:endParaRPr lang="en-US" dirty="0"/>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p:txBody>
          <a:bodyPr/>
          <a:lstStyle/>
          <a:p>
            <a:r>
              <a:rPr lang="en-US" altLang="zh-CN" dirty="0"/>
              <a:t>Divya Botre</a:t>
            </a:r>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p:txBody>
          <a:bodyPr/>
          <a:lstStyle/>
          <a:p>
            <a:r>
              <a:rPr lang="en-US" altLang="zh-CN" dirty="0"/>
              <a:t>2587484</a:t>
            </a:r>
          </a:p>
          <a:p>
            <a:endParaRPr lang="en-US" altLang="zh-CN" dirty="0"/>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p:txBody>
          <a:bodyPr/>
          <a:lstStyle/>
          <a:p>
            <a:r>
              <a:rPr lang="en-US" altLang="zh-CN" dirty="0"/>
              <a:t>Harshavardhan Katukojwala</a:t>
            </a:r>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a:lstStyle/>
          <a:p>
            <a:r>
              <a:rPr lang="en-US" altLang="zh-CN" dirty="0"/>
              <a:t>2587314</a:t>
            </a:r>
          </a:p>
          <a:p>
            <a:endParaRPr lang="en-US" altLang="zh-CN" dirty="0"/>
          </a:p>
        </p:txBody>
      </p:sp>
      <p:sp>
        <p:nvSpPr>
          <p:cNvPr id="140" name="Text Placeholder 139">
            <a:extLst>
              <a:ext uri="{FF2B5EF4-FFF2-40B4-BE49-F238E27FC236}">
                <a16:creationId xmlns:a16="http://schemas.microsoft.com/office/drawing/2014/main" id="{2528F54A-A46A-9326-2193-943237532FCE}"/>
              </a:ext>
            </a:extLst>
          </p:cNvPr>
          <p:cNvSpPr>
            <a:spLocks noGrp="1"/>
          </p:cNvSpPr>
          <p:nvPr>
            <p:ph type="body" sz="quarter" idx="67"/>
          </p:nvPr>
        </p:nvSpPr>
        <p:spPr/>
        <p:txBody>
          <a:bodyPr/>
          <a:lstStyle/>
          <a:p>
            <a:r>
              <a:rPr lang="en-US" altLang="zh-CN" dirty="0"/>
              <a:t>Moulish R</a:t>
            </a:r>
          </a:p>
        </p:txBody>
      </p:sp>
      <p:sp>
        <p:nvSpPr>
          <p:cNvPr id="104" name="Text Placeholder 103">
            <a:extLst>
              <a:ext uri="{FF2B5EF4-FFF2-40B4-BE49-F238E27FC236}">
                <a16:creationId xmlns:a16="http://schemas.microsoft.com/office/drawing/2014/main" id="{518FD4E8-9A30-D19A-0CE1-E025FDE22A18}"/>
              </a:ext>
            </a:extLst>
          </p:cNvPr>
          <p:cNvSpPr>
            <a:spLocks noGrp="1"/>
          </p:cNvSpPr>
          <p:nvPr>
            <p:ph type="body" sz="quarter" idx="68"/>
          </p:nvPr>
        </p:nvSpPr>
        <p:spPr/>
        <p:txBody>
          <a:bodyPr/>
          <a:lstStyle/>
          <a:p>
            <a:r>
              <a:rPr lang="en-US" altLang="zh-CN" dirty="0"/>
              <a:t>2587407</a:t>
            </a:r>
          </a:p>
          <a:p>
            <a:endParaRPr lang="en-US" altLang="zh-CN" dirty="0"/>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3157109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341B-D018-A7FC-8603-3A250A42E611}"/>
              </a:ext>
            </a:extLst>
          </p:cNvPr>
          <p:cNvSpPr>
            <a:spLocks noGrp="1"/>
          </p:cNvSpPr>
          <p:nvPr>
            <p:ph type="title"/>
          </p:nvPr>
        </p:nvSpPr>
        <p:spPr>
          <a:xfrm>
            <a:off x="587829" y="507076"/>
            <a:ext cx="10515600" cy="1115434"/>
          </a:xfrm>
        </p:spPr>
        <p:txBody>
          <a:bodyPr/>
          <a:lstStyle/>
          <a:p>
            <a:r>
              <a:rPr lang="en-US" dirty="0"/>
              <a:t>Business Logic For Rental Cost</a:t>
            </a:r>
            <a:endParaRPr lang="en-IN" dirty="0"/>
          </a:p>
        </p:txBody>
      </p:sp>
      <p:sp>
        <p:nvSpPr>
          <p:cNvPr id="9" name="TextBox 8">
            <a:extLst>
              <a:ext uri="{FF2B5EF4-FFF2-40B4-BE49-F238E27FC236}">
                <a16:creationId xmlns:a16="http://schemas.microsoft.com/office/drawing/2014/main" id="{3E276F7E-2605-07F3-25F7-C980AB403B8A}"/>
              </a:ext>
            </a:extLst>
          </p:cNvPr>
          <p:cNvSpPr txBox="1"/>
          <p:nvPr/>
        </p:nvSpPr>
        <p:spPr>
          <a:xfrm>
            <a:off x="789272" y="1622511"/>
            <a:ext cx="8357134" cy="4524315"/>
          </a:xfrm>
          <a:prstGeom prst="rect">
            <a:avLst/>
          </a:prstGeom>
          <a:noFill/>
        </p:spPr>
        <p:txBody>
          <a:bodyPr wrap="square">
            <a:spAutoFit/>
          </a:bodyPr>
          <a:lstStyle/>
          <a:p>
            <a:r>
              <a:rPr lang="en-IN" dirty="0">
                <a:solidFill>
                  <a:schemeClr val="bg1"/>
                </a:solidFill>
              </a:rPr>
              <a:t> Client Order taxes :-</a:t>
            </a:r>
          </a:p>
          <a:p>
            <a:r>
              <a:rPr lang="en-IN" dirty="0">
                <a:solidFill>
                  <a:schemeClr val="bg1"/>
                </a:solidFill>
              </a:rPr>
              <a:t>	</a:t>
            </a:r>
            <a:r>
              <a:rPr lang="en-IN" dirty="0">
                <a:solidFill>
                  <a:schemeClr val="accent2"/>
                </a:solidFill>
              </a:rPr>
              <a:t>Basic Cars </a:t>
            </a:r>
            <a:r>
              <a:rPr lang="en-IN" dirty="0">
                <a:solidFill>
                  <a:schemeClr val="bg1"/>
                </a:solidFill>
              </a:rPr>
              <a:t>= 10%</a:t>
            </a:r>
          </a:p>
          <a:p>
            <a:r>
              <a:rPr lang="en-IN" dirty="0">
                <a:solidFill>
                  <a:schemeClr val="bg1"/>
                </a:solidFill>
              </a:rPr>
              <a:t>	</a:t>
            </a:r>
            <a:r>
              <a:rPr lang="en-IN" dirty="0">
                <a:solidFill>
                  <a:schemeClr val="accent2"/>
                </a:solidFill>
              </a:rPr>
              <a:t>Mid Range Cars </a:t>
            </a:r>
            <a:r>
              <a:rPr lang="en-IN" dirty="0">
                <a:solidFill>
                  <a:schemeClr val="bg1"/>
                </a:solidFill>
              </a:rPr>
              <a:t>= 20%</a:t>
            </a:r>
          </a:p>
          <a:p>
            <a:r>
              <a:rPr lang="en-IN" dirty="0">
                <a:solidFill>
                  <a:schemeClr val="bg1"/>
                </a:solidFill>
              </a:rPr>
              <a:t>	</a:t>
            </a:r>
            <a:r>
              <a:rPr lang="en-IN" dirty="0">
                <a:solidFill>
                  <a:schemeClr val="accent2"/>
                </a:solidFill>
              </a:rPr>
              <a:t>Hight Range Cars </a:t>
            </a:r>
            <a:r>
              <a:rPr lang="en-IN" dirty="0">
                <a:solidFill>
                  <a:schemeClr val="bg1"/>
                </a:solidFill>
              </a:rPr>
              <a:t>= 40% </a:t>
            </a:r>
          </a:p>
          <a:p>
            <a:endParaRPr lang="en-IN" dirty="0">
              <a:solidFill>
                <a:schemeClr val="bg1"/>
              </a:solidFill>
            </a:endParaRPr>
          </a:p>
          <a:p>
            <a:r>
              <a:rPr lang="en-IN" dirty="0">
                <a:solidFill>
                  <a:schemeClr val="accent2"/>
                </a:solidFill>
              </a:rPr>
              <a:t>Total Distance </a:t>
            </a:r>
            <a:r>
              <a:rPr lang="en-IN" dirty="0">
                <a:solidFill>
                  <a:schemeClr val="bg1"/>
                </a:solidFill>
              </a:rPr>
              <a:t>= End Odo Meter –Start Odo Meter;</a:t>
            </a:r>
          </a:p>
          <a:p>
            <a:r>
              <a:rPr lang="en-IN" dirty="0">
                <a:solidFill>
                  <a:schemeClr val="accent2"/>
                </a:solidFill>
              </a:rPr>
              <a:t>Total Amount </a:t>
            </a:r>
            <a:r>
              <a:rPr lang="en-IN" dirty="0">
                <a:solidFill>
                  <a:schemeClr val="bg1"/>
                </a:solidFill>
              </a:rPr>
              <a:t>= Cost Per Km * Total Distance;</a:t>
            </a:r>
          </a:p>
          <a:p>
            <a:r>
              <a:rPr lang="en-IN" dirty="0">
                <a:solidFill>
                  <a:schemeClr val="accent2"/>
                </a:solidFill>
              </a:rPr>
              <a:t>Tax Amount </a:t>
            </a:r>
            <a:r>
              <a:rPr lang="en-IN" dirty="0">
                <a:solidFill>
                  <a:schemeClr val="bg1"/>
                </a:solidFill>
              </a:rPr>
              <a:t>= total Amount * Car Type Tax / 100;</a:t>
            </a:r>
          </a:p>
          <a:p>
            <a:endParaRPr lang="en-IN" dirty="0">
              <a:solidFill>
                <a:schemeClr val="bg1"/>
              </a:solidFill>
            </a:endParaRPr>
          </a:p>
          <a:p>
            <a:r>
              <a:rPr lang="en-IN" dirty="0">
                <a:solidFill>
                  <a:schemeClr val="accent2"/>
                </a:solidFill>
              </a:rPr>
              <a:t>Total</a:t>
            </a:r>
            <a:r>
              <a:rPr lang="en-IN" dirty="0">
                <a:solidFill>
                  <a:schemeClr val="bg1"/>
                </a:solidFill>
              </a:rPr>
              <a:t> = total Amount + tax Amount</a:t>
            </a:r>
            <a:br>
              <a:rPr lang="en-IN" dirty="0">
                <a:solidFill>
                  <a:schemeClr val="bg1"/>
                </a:solidFill>
              </a:rPr>
            </a:br>
            <a:br>
              <a:rPr lang="en-IN" dirty="0">
                <a:solidFill>
                  <a:schemeClr val="bg1"/>
                </a:solidFill>
              </a:rPr>
            </a:br>
            <a:r>
              <a:rPr lang="en-IN" dirty="0">
                <a:solidFill>
                  <a:schemeClr val="bg1"/>
                </a:solidFill>
              </a:rPr>
              <a:t>Example :-</a:t>
            </a:r>
            <a:br>
              <a:rPr lang="en-IN" dirty="0">
                <a:solidFill>
                  <a:schemeClr val="bg1"/>
                </a:solidFill>
              </a:rPr>
            </a:br>
            <a:r>
              <a:rPr lang="en-IN" dirty="0">
                <a:solidFill>
                  <a:schemeClr val="bg1"/>
                </a:solidFill>
              </a:rPr>
              <a:t>	</a:t>
            </a:r>
            <a:r>
              <a:rPr lang="en-IN" dirty="0">
                <a:solidFill>
                  <a:schemeClr val="accent2"/>
                </a:solidFill>
              </a:rPr>
              <a:t> Total Distance </a:t>
            </a:r>
            <a:r>
              <a:rPr lang="en-IN" dirty="0">
                <a:solidFill>
                  <a:schemeClr val="bg1"/>
                </a:solidFill>
              </a:rPr>
              <a:t>= 350 – 300 = 50km</a:t>
            </a:r>
            <a:endParaRPr lang="en-IN" dirty="0">
              <a:solidFill>
                <a:schemeClr val="accent2"/>
              </a:solidFill>
            </a:endParaRPr>
          </a:p>
          <a:p>
            <a:r>
              <a:rPr lang="en-IN" dirty="0">
                <a:solidFill>
                  <a:schemeClr val="accent2"/>
                </a:solidFill>
              </a:rPr>
              <a:t>	 Total Amount </a:t>
            </a:r>
            <a:r>
              <a:rPr lang="en-IN" dirty="0">
                <a:solidFill>
                  <a:schemeClr val="bg1"/>
                </a:solidFill>
              </a:rPr>
              <a:t>= 30rskm * 50km = 1500rs</a:t>
            </a:r>
            <a:endParaRPr lang="en-IN" dirty="0">
              <a:solidFill>
                <a:schemeClr val="accent2"/>
              </a:solidFill>
            </a:endParaRPr>
          </a:p>
          <a:p>
            <a:r>
              <a:rPr lang="en-IN" dirty="0">
                <a:solidFill>
                  <a:schemeClr val="accent2"/>
                </a:solidFill>
              </a:rPr>
              <a:t>	 Tax Amount </a:t>
            </a:r>
            <a:r>
              <a:rPr lang="en-IN" dirty="0">
                <a:solidFill>
                  <a:schemeClr val="bg1"/>
                </a:solidFill>
              </a:rPr>
              <a:t>= 1500 * 10bcars / 100 = 150</a:t>
            </a:r>
            <a:br>
              <a:rPr lang="en-IN" dirty="0">
                <a:solidFill>
                  <a:schemeClr val="accent2"/>
                </a:solidFill>
              </a:rPr>
            </a:br>
            <a:r>
              <a:rPr lang="en-IN" dirty="0">
                <a:solidFill>
                  <a:schemeClr val="accent2"/>
                </a:solidFill>
              </a:rPr>
              <a:t>	 Total</a:t>
            </a:r>
            <a:r>
              <a:rPr lang="en-IN" dirty="0">
                <a:solidFill>
                  <a:schemeClr val="bg1"/>
                </a:solidFill>
              </a:rPr>
              <a:t>  =1500 + 150 = 1600rs</a:t>
            </a:r>
          </a:p>
        </p:txBody>
      </p:sp>
    </p:spTree>
    <p:extLst>
      <p:ext uri="{BB962C8B-B14F-4D97-AF65-F5344CB8AC3E}">
        <p14:creationId xmlns:p14="http://schemas.microsoft.com/office/powerpoint/2010/main" val="899047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ADMIN ADDING CAR POSTMAN [TESTING]</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309036" y="1330027"/>
            <a:ext cx="9086247" cy="5369559"/>
          </a:xfrm>
          <a:prstGeom prst="rect">
            <a:avLst/>
          </a:prstGeom>
        </p:spPr>
      </p:pic>
    </p:spTree>
    <p:extLst>
      <p:ext uri="{BB962C8B-B14F-4D97-AF65-F5344CB8AC3E}">
        <p14:creationId xmlns:p14="http://schemas.microsoft.com/office/powerpoint/2010/main" val="2545160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VIEW RENTALS [ADMIN]</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141300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VIEW RENTALS POSTMAN [TESTING]</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2592781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MY RENTALS [USER]</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2994950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MY RENTALS POSTMAN [TESTING]</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3104583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SEARCH CARS [USER]</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altLang="zh-CN" sz="1200" u="none" strike="noStrike" kern="1200" cap="none" spc="0" normalizeH="0" baseline="0" dirty="0">
              <a:ln>
                <a:noFill/>
              </a:ln>
              <a:solidFill>
                <a:schemeClr val="bg1"/>
              </a:solidFill>
              <a:effectLst/>
              <a:uLnTx/>
              <a:uFillTx/>
            </a:endParaRPr>
          </a:p>
        </p:txBody>
      </p:sp>
      <p:sp>
        <p:nvSpPr>
          <p:cNvPr id="3" name="Chart Placeholder 2">
            <a:extLst>
              <a:ext uri="{FF2B5EF4-FFF2-40B4-BE49-F238E27FC236}">
                <a16:creationId xmlns:a16="http://schemas.microsoft.com/office/drawing/2014/main" id="{4B1AD779-0C92-31E3-F669-E6D7444571EB}"/>
              </a:ext>
            </a:extLst>
          </p:cNvPr>
          <p:cNvSpPr>
            <a:spLocks noGrp="1"/>
          </p:cNvSpPr>
          <p:nvPr>
            <p:ph type="chart" sz="quarter" idx="27"/>
          </p:nvPr>
        </p:nvSpPr>
        <p:spPr/>
      </p:sp>
      <p:pic>
        <p:nvPicPr>
          <p:cNvPr id="6" name="Picture 5">
            <a:extLst>
              <a:ext uri="{FF2B5EF4-FFF2-40B4-BE49-F238E27FC236}">
                <a16:creationId xmlns:a16="http://schemas.microsoft.com/office/drawing/2014/main" id="{B1B4ADBB-6FBC-0002-34B2-B7DB9C5E4F64}"/>
              </a:ext>
            </a:extLst>
          </p:cNvPr>
          <p:cNvPicPr>
            <a:picLocks noChangeAspect="1"/>
          </p:cNvPicPr>
          <p:nvPr/>
        </p:nvPicPr>
        <p:blipFill>
          <a:blip r:embed="rId3"/>
          <a:stretch>
            <a:fillRect/>
          </a:stretch>
        </p:blipFill>
        <p:spPr>
          <a:xfrm>
            <a:off x="539238" y="1289785"/>
            <a:ext cx="11064933" cy="5161466"/>
          </a:xfrm>
          <a:prstGeom prst="rect">
            <a:avLst/>
          </a:prstGeom>
        </p:spPr>
      </p:pic>
    </p:spTree>
    <p:extLst>
      <p:ext uri="{BB962C8B-B14F-4D97-AF65-F5344CB8AC3E}">
        <p14:creationId xmlns:p14="http://schemas.microsoft.com/office/powerpoint/2010/main" val="1682232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SEARCH CARS POSTMAN [TESTING]</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4083526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ABOUT </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906483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VIEW PROFILE [USER]</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81140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85318" y="978104"/>
            <a:ext cx="4566324" cy="1527998"/>
          </a:xfrm>
        </p:spPr>
        <p:txBody>
          <a:bodyPr/>
          <a:lstStyle/>
          <a:p>
            <a:r>
              <a:rPr lang="en-US" altLang="zh-CN" dirty="0">
                <a:solidFill>
                  <a:schemeClr val="accent1">
                    <a:lumMod val="40000"/>
                    <a:lumOff val="60000"/>
                  </a:schemeClr>
                </a:solidFill>
              </a:rPr>
              <a:t>Agenda</a:t>
            </a:r>
            <a:endParaRPr lang="en-US" dirty="0">
              <a:solidFill>
                <a:schemeClr val="accent1">
                  <a:lumMod val="40000"/>
                  <a:lumOff val="60000"/>
                </a:schemeClr>
              </a:solidFill>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IN" altLang="en-US" sz="1800" dirty="0"/>
              <a:t>Abstract </a:t>
            </a:r>
            <a:endParaRPr lang="en-US"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GB" sz="1800" dirty="0">
                <a:sym typeface="+mn-ea"/>
              </a:rPr>
              <a:t>Technologies Used</a:t>
            </a:r>
          </a:p>
          <a:p>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IN" altLang="en-GB" sz="1800" dirty="0">
                <a:sym typeface="+mn-ea"/>
              </a:rPr>
              <a:t>Environment</a:t>
            </a:r>
          </a:p>
          <a:p>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6593304" y="4727032"/>
            <a:ext cx="5598695" cy="1054726"/>
          </a:xfrm>
        </p:spPr>
        <p:txBody>
          <a:bodyPr/>
          <a:lstStyle/>
          <a:p>
            <a:r>
              <a:rPr lang="en-IN" altLang="en-GB" sz="1800" dirty="0">
                <a:sym typeface="+mn-ea"/>
              </a:rPr>
              <a:t>Data Flow</a:t>
            </a:r>
          </a:p>
          <a:p>
            <a:endParaRPr lang="en-US" dirty="0"/>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dirty="0"/>
              <a:t>Car Rental Application</a:t>
            </a:r>
          </a:p>
        </p:txBody>
      </p:sp>
      <p:sp>
        <p:nvSpPr>
          <p:cNvPr id="3" name="TextBox 2">
            <a:extLst>
              <a:ext uri="{FF2B5EF4-FFF2-40B4-BE49-F238E27FC236}">
                <a16:creationId xmlns:a16="http://schemas.microsoft.com/office/drawing/2014/main" id="{B24D0BAB-EE59-D787-9D49-920B5801507D}"/>
              </a:ext>
            </a:extLst>
          </p:cNvPr>
          <p:cNvSpPr txBox="1"/>
          <p:nvPr/>
        </p:nvSpPr>
        <p:spPr>
          <a:xfrm>
            <a:off x="5428647" y="3118585"/>
            <a:ext cx="3724977" cy="369332"/>
          </a:xfrm>
          <a:prstGeom prst="rect">
            <a:avLst/>
          </a:prstGeom>
          <a:noFill/>
        </p:spPr>
        <p:txBody>
          <a:bodyPr wrap="square">
            <a:spAutoFit/>
          </a:bodyPr>
          <a:lstStyle/>
          <a:p>
            <a:r>
              <a:rPr lang="en-IN" altLang="en-GB" sz="1800" dirty="0">
                <a:solidFill>
                  <a:schemeClr val="bg1"/>
                </a:solidFill>
                <a:sym typeface="+mn-ea"/>
              </a:rPr>
              <a:t>Screenshots</a:t>
            </a:r>
            <a:r>
              <a:rPr lang="en-IN" altLang="en-GB" sz="1800" dirty="0">
                <a:sym typeface="+mn-ea"/>
              </a:rPr>
              <a:t> </a:t>
            </a:r>
          </a:p>
        </p:txBody>
      </p:sp>
      <p:sp>
        <p:nvSpPr>
          <p:cNvPr id="5" name="TextBox 4">
            <a:extLst>
              <a:ext uri="{FF2B5EF4-FFF2-40B4-BE49-F238E27FC236}">
                <a16:creationId xmlns:a16="http://schemas.microsoft.com/office/drawing/2014/main" id="{ABF8D96D-AD27-3B53-63C5-888581FEBB5E}"/>
              </a:ext>
            </a:extLst>
          </p:cNvPr>
          <p:cNvSpPr txBox="1"/>
          <p:nvPr/>
        </p:nvSpPr>
        <p:spPr>
          <a:xfrm>
            <a:off x="6593304" y="4921537"/>
            <a:ext cx="1593851" cy="661116"/>
          </a:xfrm>
          <a:prstGeom prst="rect">
            <a:avLst/>
          </a:prstGeom>
          <a:noFill/>
        </p:spPr>
        <p:txBody>
          <a:bodyPr wrap="square">
            <a:spAutoFit/>
          </a:bodyPr>
          <a:lstStyle/>
          <a:p>
            <a:r>
              <a:rPr lang="en-IN" altLang="en-GB" sz="1800" dirty="0">
                <a:solidFill>
                  <a:schemeClr val="bg1"/>
                </a:solidFill>
                <a:sym typeface="+mn-ea"/>
              </a:rPr>
              <a:t>J-Unit Testing</a:t>
            </a:r>
          </a:p>
          <a:p>
            <a:r>
              <a:rPr lang="en-IN" altLang="en-GB" sz="1800" dirty="0">
                <a:sym typeface="+mn-ea"/>
              </a:rPr>
              <a:t> </a:t>
            </a:r>
          </a:p>
        </p:txBody>
      </p:sp>
      <p:sp>
        <p:nvSpPr>
          <p:cNvPr id="7" name="TextBox 6">
            <a:extLst>
              <a:ext uri="{FF2B5EF4-FFF2-40B4-BE49-F238E27FC236}">
                <a16:creationId xmlns:a16="http://schemas.microsoft.com/office/drawing/2014/main" id="{BB63D5BB-2701-C277-CDF2-446061887D14}"/>
              </a:ext>
            </a:extLst>
          </p:cNvPr>
          <p:cNvSpPr txBox="1"/>
          <p:nvPr/>
        </p:nvSpPr>
        <p:spPr>
          <a:xfrm>
            <a:off x="10578009" y="1418938"/>
            <a:ext cx="6102416" cy="646331"/>
          </a:xfrm>
          <a:prstGeom prst="rect">
            <a:avLst/>
          </a:prstGeom>
          <a:noFill/>
        </p:spPr>
        <p:txBody>
          <a:bodyPr wrap="square">
            <a:spAutoFit/>
          </a:bodyPr>
          <a:lstStyle/>
          <a:p>
            <a:r>
              <a:rPr lang="en-IN" altLang="en-GB" sz="1800" dirty="0">
                <a:solidFill>
                  <a:schemeClr val="bg1"/>
                </a:solidFill>
                <a:sym typeface="+mn-ea"/>
              </a:rPr>
              <a:t>Advantages</a:t>
            </a:r>
          </a:p>
          <a:p>
            <a:endParaRPr lang="en-IN" altLang="en-GB" sz="1800" dirty="0">
              <a:sym typeface="+mn-ea"/>
            </a:endParaRPr>
          </a:p>
        </p:txBody>
      </p:sp>
      <p:sp>
        <p:nvSpPr>
          <p:cNvPr id="10" name="TextBox 9">
            <a:extLst>
              <a:ext uri="{FF2B5EF4-FFF2-40B4-BE49-F238E27FC236}">
                <a16:creationId xmlns:a16="http://schemas.microsoft.com/office/drawing/2014/main" id="{EFCE0816-9680-8921-A12A-003BA7ECA795}"/>
              </a:ext>
            </a:extLst>
          </p:cNvPr>
          <p:cNvSpPr txBox="1"/>
          <p:nvPr/>
        </p:nvSpPr>
        <p:spPr>
          <a:xfrm>
            <a:off x="10657523" y="4988368"/>
            <a:ext cx="8338930" cy="369332"/>
          </a:xfrm>
          <a:prstGeom prst="rect">
            <a:avLst/>
          </a:prstGeom>
          <a:noFill/>
        </p:spPr>
        <p:txBody>
          <a:bodyPr wrap="square">
            <a:spAutoFit/>
          </a:bodyPr>
          <a:lstStyle/>
          <a:p>
            <a:r>
              <a:rPr lang="en-IN" altLang="en-GB" dirty="0">
                <a:solidFill>
                  <a:schemeClr val="bg1"/>
                </a:solidFill>
                <a:sym typeface="+mn-ea"/>
              </a:rPr>
              <a:t>Conclusion</a:t>
            </a:r>
            <a:endParaRPr lang="en-IN" altLang="en-GB" sz="1800" dirty="0">
              <a:solidFill>
                <a:schemeClr val="bg1"/>
              </a:solidFill>
              <a:sym typeface="+mn-ea"/>
            </a:endParaRPr>
          </a:p>
        </p:txBody>
      </p:sp>
      <p:cxnSp>
        <p:nvCxnSpPr>
          <p:cNvPr id="14" name="Straight Arrow Connector 13">
            <a:extLst>
              <a:ext uri="{FF2B5EF4-FFF2-40B4-BE49-F238E27FC236}">
                <a16:creationId xmlns:a16="http://schemas.microsoft.com/office/drawing/2014/main" id="{B13BEC1E-464F-8C0C-C039-E1C7157330BB}"/>
              </a:ext>
            </a:extLst>
          </p:cNvPr>
          <p:cNvCxnSpPr/>
          <p:nvPr/>
        </p:nvCxnSpPr>
        <p:spPr>
          <a:xfrm>
            <a:off x="3146322" y="1632155"/>
            <a:ext cx="22122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535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VIEW PROFILE POSTMAN [TESTING]</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1041245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CHANGE PASSWORD [USER]</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2737863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CHANGE PASSWORD POSTMAN [TESTING]</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2575025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453415" y="936027"/>
            <a:ext cx="9086247" cy="5369559"/>
          </a:xfrm>
          <a:prstGeom prst="rect">
            <a:avLst/>
          </a:prstGeom>
        </p:spPr>
      </p:pic>
    </p:spTree>
    <p:extLst>
      <p:ext uri="{BB962C8B-B14F-4D97-AF65-F5344CB8AC3E}">
        <p14:creationId xmlns:p14="http://schemas.microsoft.com/office/powerpoint/2010/main" val="2855735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7570210-301F-46B3-FE84-6CD08878B61E}"/>
              </a:ext>
            </a:extLst>
          </p:cNvPr>
          <p:cNvSpPr>
            <a:spLocks noGrp="1"/>
          </p:cNvSpPr>
          <p:nvPr>
            <p:ph type="title"/>
          </p:nvPr>
        </p:nvSpPr>
        <p:spPr>
          <a:xfrm>
            <a:off x="484632" y="452284"/>
            <a:ext cx="10586491" cy="577619"/>
          </a:xfrm>
        </p:spPr>
        <p:txBody>
          <a:bodyPr/>
          <a:lstStyle/>
          <a:p>
            <a:r>
              <a:rPr lang="en-US" u="sng" dirty="0">
                <a:solidFill>
                  <a:schemeClr val="accent1">
                    <a:lumMod val="40000"/>
                    <a:lumOff val="60000"/>
                  </a:schemeClr>
                </a:solidFill>
              </a:rPr>
              <a:t>JUNIT [TESTING]</a:t>
            </a:r>
          </a:p>
        </p:txBody>
      </p:sp>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299411" y="1301152"/>
            <a:ext cx="9086247" cy="5369559"/>
          </a:xfrm>
          <a:prstGeom prst="rect">
            <a:avLst/>
          </a:prstGeom>
        </p:spPr>
      </p:pic>
    </p:spTree>
    <p:extLst>
      <p:ext uri="{BB962C8B-B14F-4D97-AF65-F5344CB8AC3E}">
        <p14:creationId xmlns:p14="http://schemas.microsoft.com/office/powerpoint/2010/main" val="3143454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72C7-86F3-E29F-9BF0-74C1A9BC1718}"/>
            </a:ext>
          </a:extLst>
        </p:cNvPr>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F924D118-117D-A237-32B3-C10D5D3209A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03BD76E9-E5A6-D3B3-0C57-10BD0E47F070}"/>
              </a:ext>
            </a:extLst>
          </p:cNvPr>
          <p:cNvPicPr>
            <a:picLocks noGrp="1" noChangeAspect="1"/>
          </p:cNvPicPr>
          <p:nvPr>
            <p:ph type="chart" sz="quarter" idx="27"/>
          </p:nvPr>
        </p:nvPicPr>
        <p:blipFill>
          <a:blip r:embed="rId3"/>
          <a:srcRect/>
          <a:stretch/>
        </p:blipFill>
        <p:spPr>
          <a:xfrm>
            <a:off x="1155033" y="789273"/>
            <a:ext cx="9519384" cy="5779274"/>
          </a:xfrm>
          <a:prstGeom prst="rect">
            <a:avLst/>
          </a:prstGeom>
        </p:spPr>
      </p:pic>
    </p:spTree>
    <p:extLst>
      <p:ext uri="{BB962C8B-B14F-4D97-AF65-F5344CB8AC3E}">
        <p14:creationId xmlns:p14="http://schemas.microsoft.com/office/powerpoint/2010/main" val="552123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B5A3-1B13-91F6-35CF-4CDB5FA4E7D4}"/>
              </a:ext>
            </a:extLst>
          </p:cNvPr>
          <p:cNvSpPr>
            <a:spLocks noGrp="1"/>
          </p:cNvSpPr>
          <p:nvPr>
            <p:ph type="title"/>
          </p:nvPr>
        </p:nvSpPr>
        <p:spPr/>
        <p:txBody>
          <a:bodyPr/>
          <a:lstStyle/>
          <a:p>
            <a:r>
              <a:rPr lang="en-IN" u="sng" dirty="0">
                <a:solidFill>
                  <a:schemeClr val="accent1">
                    <a:lumMod val="60000"/>
                    <a:lumOff val="40000"/>
                  </a:schemeClr>
                </a:solidFill>
              </a:rPr>
              <a:t>ADVANTAGES</a:t>
            </a:r>
          </a:p>
        </p:txBody>
      </p:sp>
      <p:sp>
        <p:nvSpPr>
          <p:cNvPr id="4" name="Footer Placeholder 3">
            <a:extLst>
              <a:ext uri="{FF2B5EF4-FFF2-40B4-BE49-F238E27FC236}">
                <a16:creationId xmlns:a16="http://schemas.microsoft.com/office/drawing/2014/main" id="{D2828412-4637-C472-1161-2F9DB365AEA5}"/>
              </a:ext>
            </a:extLst>
          </p:cNvPr>
          <p:cNvSpPr>
            <a:spLocks noGrp="1"/>
          </p:cNvSpPr>
          <p:nvPr>
            <p:ph type="ftr" sz="quarter" idx="28"/>
          </p:nvPr>
        </p:nvSpPr>
        <p:spPr/>
        <p:txBody>
          <a:bodyPr/>
          <a:lstStyle/>
          <a:p>
            <a:r>
              <a:rPr lang="en-US" dirty="0"/>
              <a:t>Car Rental Application</a:t>
            </a:r>
            <a:endParaRPr lang="en-US" noProof="0" dirty="0"/>
          </a:p>
        </p:txBody>
      </p:sp>
      <p:sp>
        <p:nvSpPr>
          <p:cNvPr id="6" name="TextBox 5">
            <a:extLst>
              <a:ext uri="{FF2B5EF4-FFF2-40B4-BE49-F238E27FC236}">
                <a16:creationId xmlns:a16="http://schemas.microsoft.com/office/drawing/2014/main" id="{9F5E3998-010B-1498-5107-CEC8CCD5AF04}"/>
              </a:ext>
            </a:extLst>
          </p:cNvPr>
          <p:cNvSpPr txBox="1"/>
          <p:nvPr/>
        </p:nvSpPr>
        <p:spPr>
          <a:xfrm>
            <a:off x="1551397" y="1510301"/>
            <a:ext cx="7633698" cy="4524315"/>
          </a:xfrm>
          <a:prstGeom prst="rect">
            <a:avLst/>
          </a:prstGeom>
          <a:noFill/>
        </p:spPr>
        <p:txBody>
          <a:bodyPr wrap="square">
            <a:spAutoFit/>
          </a:bodyPr>
          <a:lstStyle/>
          <a:p>
            <a:pPr marL="285750" indent="-285750">
              <a:buFont typeface="Wingdings" panose="05000000000000000000" pitchFamily="2" charset="2"/>
              <a:buChar char="ü"/>
            </a:pPr>
            <a:r>
              <a:rPr lang="en-US" sz="1800" b="1" dirty="0">
                <a:solidFill>
                  <a:schemeClr val="accent2">
                    <a:lumMod val="20000"/>
                    <a:lumOff val="80000"/>
                  </a:schemeClr>
                </a:solidFill>
              </a:rPr>
              <a:t>Convenience</a:t>
            </a:r>
            <a:r>
              <a:rPr lang="en-US" sz="1800" dirty="0">
                <a:solidFill>
                  <a:schemeClr val="bg2"/>
                </a:solidFill>
              </a:rPr>
              <a:t>: Customers can easily search for available cars, make reservations, and complete bookings directly from their smartphones or computers. This convenience saves time and effort compared to traditional methods of renting a car.</a:t>
            </a:r>
          </a:p>
          <a:p>
            <a:pPr marL="285750" indent="-285750">
              <a:buFont typeface="Wingdings" panose="05000000000000000000" pitchFamily="2" charset="2"/>
              <a:buChar char="ü"/>
            </a:pPr>
            <a:r>
              <a:rPr lang="en-US" sz="1800" b="1" dirty="0">
                <a:solidFill>
                  <a:schemeClr val="accent2">
                    <a:lumMod val="20000"/>
                    <a:lumOff val="80000"/>
                  </a:schemeClr>
                </a:solidFill>
              </a:rPr>
              <a:t>24/7 Availability</a:t>
            </a:r>
            <a:r>
              <a:rPr lang="en-US" sz="1800" dirty="0">
                <a:solidFill>
                  <a:schemeClr val="bg2"/>
                </a:solidFill>
              </a:rPr>
              <a:t>: Users can make reservations and rent cars at any time of the day or night, as these applications are available 24/7, offering flexibility to users with varying schedules.</a:t>
            </a:r>
          </a:p>
          <a:p>
            <a:pPr marL="285750" indent="-285750">
              <a:buFont typeface="Wingdings" panose="05000000000000000000" pitchFamily="2" charset="2"/>
              <a:buChar char="ü"/>
            </a:pPr>
            <a:r>
              <a:rPr lang="en-US" sz="1800" b="1" dirty="0">
                <a:solidFill>
                  <a:schemeClr val="accent2">
                    <a:lumMod val="20000"/>
                    <a:lumOff val="80000"/>
                  </a:schemeClr>
                </a:solidFill>
              </a:rPr>
              <a:t>Transparent Pricing</a:t>
            </a:r>
            <a:r>
              <a:rPr lang="en-US" sz="1800" dirty="0">
                <a:solidFill>
                  <a:schemeClr val="bg2"/>
                </a:solidFill>
              </a:rPr>
              <a:t>: Users can see the total cost of renting a car upfront, including taxes, fees, and any additional charges, which helps them make informed decisions and avoid surprises at the time of payment.</a:t>
            </a:r>
          </a:p>
          <a:p>
            <a:pPr marL="285750" indent="-285750">
              <a:buFont typeface="Wingdings" panose="05000000000000000000" pitchFamily="2" charset="2"/>
              <a:buChar char="ü"/>
            </a:pPr>
            <a:r>
              <a:rPr lang="en-US" sz="1800" b="1" dirty="0">
                <a:solidFill>
                  <a:schemeClr val="accent2">
                    <a:lumMod val="20000"/>
                    <a:lumOff val="80000"/>
                  </a:schemeClr>
                </a:solidFill>
              </a:rPr>
              <a:t>Customer Support</a:t>
            </a:r>
            <a:r>
              <a:rPr lang="en-US" sz="1800" dirty="0">
                <a:solidFill>
                  <a:schemeClr val="accent2">
                    <a:lumMod val="20000"/>
                    <a:lumOff val="80000"/>
                  </a:schemeClr>
                </a:solidFill>
              </a:rPr>
              <a:t>: </a:t>
            </a:r>
            <a:r>
              <a:rPr lang="en-US" sz="1800" dirty="0">
                <a:solidFill>
                  <a:schemeClr val="bg2"/>
                </a:solidFill>
              </a:rPr>
              <a:t>Users can access customer support services through the application in case of any issues or concerns during the rental period, ensuring a smoother experience overall.</a:t>
            </a:r>
          </a:p>
          <a:p>
            <a:pPr marL="285750" indent="-285750">
              <a:buFont typeface="Wingdings" panose="05000000000000000000" pitchFamily="2" charset="2"/>
              <a:buChar char="ü"/>
            </a:pPr>
            <a:r>
              <a:rPr lang="en-US" sz="1800" b="1" dirty="0">
                <a:solidFill>
                  <a:schemeClr val="accent2">
                    <a:lumMod val="20000"/>
                    <a:lumOff val="80000"/>
                  </a:schemeClr>
                </a:solidFill>
              </a:rPr>
              <a:t>Loyalty Programs and Discounts</a:t>
            </a:r>
            <a:r>
              <a:rPr lang="en-US" sz="1800" dirty="0">
                <a:solidFill>
                  <a:schemeClr val="accent2">
                    <a:lumMod val="20000"/>
                    <a:lumOff val="80000"/>
                  </a:schemeClr>
                </a:solidFill>
              </a:rPr>
              <a:t>: </a:t>
            </a:r>
            <a:r>
              <a:rPr lang="en-US" sz="1800" dirty="0">
                <a:solidFill>
                  <a:schemeClr val="bg2"/>
                </a:solidFill>
              </a:rPr>
              <a:t>Our car rental application offer loyalty programs, discounts, and rewards for frequent users, encouraging customer retention.</a:t>
            </a:r>
          </a:p>
        </p:txBody>
      </p:sp>
    </p:spTree>
    <p:extLst>
      <p:ext uri="{BB962C8B-B14F-4D97-AF65-F5344CB8AC3E}">
        <p14:creationId xmlns:p14="http://schemas.microsoft.com/office/powerpoint/2010/main" val="2861027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385835" y="785955"/>
            <a:ext cx="9823998" cy="1325563"/>
          </a:xfrm>
        </p:spPr>
        <p:txBody>
          <a:bodyPr/>
          <a:lstStyle/>
          <a:p>
            <a:r>
              <a:rPr lang="en-US" u="sng" dirty="0">
                <a:solidFill>
                  <a:schemeClr val="accent1">
                    <a:lumMod val="40000"/>
                    <a:lumOff val="60000"/>
                  </a:schemeClr>
                </a:solidFill>
              </a:rPr>
              <a:t>CONCLUSION</a:t>
            </a: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84632" y="2111518"/>
            <a:ext cx="4959822" cy="3118183"/>
          </a:xfrm>
        </p:spPr>
        <p:txBody>
          <a:bodyPr/>
          <a:lstStyle/>
          <a:p>
            <a:pPr marL="285750" indent="-285750">
              <a:buFont typeface="Wingdings" panose="05000000000000000000" pitchFamily="2" charset="2"/>
              <a:buChar char="§"/>
            </a:pPr>
            <a:r>
              <a:rPr lang="en-US" sz="1600" dirty="0"/>
              <a:t>The website is designed to stay up to date by giving administrators the ability to </a:t>
            </a:r>
            <a:r>
              <a:rPr lang="en-IN" altLang="en-US" sz="1600" dirty="0"/>
              <a:t>update</a:t>
            </a:r>
            <a:r>
              <a:rPr lang="en-US" sz="1600" dirty="0"/>
              <a:t>/add/delete </a:t>
            </a:r>
            <a:r>
              <a:rPr lang="en-IN" altLang="en-US" sz="1600" dirty="0"/>
              <a:t>cars</a:t>
            </a:r>
            <a:r>
              <a:rPr lang="en-US" sz="1600" dirty="0"/>
              <a:t> on the site.</a:t>
            </a:r>
          </a:p>
          <a:p>
            <a:pPr marL="285750" indent="-285750">
              <a:buFont typeface="Wingdings" panose="05000000000000000000" pitchFamily="2" charset="2"/>
              <a:buChar char="§"/>
            </a:pPr>
            <a:r>
              <a:rPr lang="en-US" sz="1600" dirty="0"/>
              <a:t> The website will store information the user may input when making a rental purchase request.</a:t>
            </a:r>
          </a:p>
          <a:p>
            <a:pPr marL="285750" indent="-285750">
              <a:buFont typeface="Wingdings" panose="05000000000000000000" pitchFamily="2" charset="2"/>
              <a:buChar char="§"/>
            </a:pPr>
            <a:r>
              <a:rPr lang="en-US" sz="1600" dirty="0"/>
              <a:t> This software provides an easy-to-use interface to allow for simple access to rental requests and Customer information</a:t>
            </a:r>
            <a:r>
              <a:rPr lang="en-IN" altLang="en-US" sz="1600" dirty="0"/>
              <a:t>.</a:t>
            </a:r>
          </a:p>
          <a:p>
            <a:pPr marL="285750" indent="-285750">
              <a:buFont typeface="Wingdings" panose="05000000000000000000" pitchFamily="2" charset="2"/>
              <a:buChar char="§"/>
            </a:pPr>
            <a:r>
              <a:rPr lang="en-US" altLang="en-US" sz="1600" dirty="0"/>
              <a:t>"Car Search and Display" feature offers a seamless and intuitive experience for users to browse and select from our car inventory. </a:t>
            </a:r>
            <a:endParaRPr lang="en-IN" altLang="en-US" sz="1600" dirty="0"/>
          </a:p>
          <a:p>
            <a:pPr marL="285750" indent="-285750">
              <a:buFont typeface="Wingdings" panose="05000000000000000000" pitchFamily="2" charset="2"/>
              <a:buChar char="§"/>
            </a:pPr>
            <a:endParaRPr lang="en-US" dirty="0"/>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a:srcRect l="17221" r="17221"/>
          <a:stretch/>
        </p:blipFill>
        <p:spPr>
          <a:xfrm>
            <a:off x="6452209" y="433129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dirty="0"/>
              <a:t>Car Rental Application</a:t>
            </a:r>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solidFill>
                  <a:schemeClr val="accent1">
                    <a:lumMod val="40000"/>
                    <a:lumOff val="60000"/>
                  </a:schemeClr>
                </a:solidFill>
              </a:rPr>
              <a:t>Thank you </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srcRect/>
          <a:stretch/>
        </p:blipFill>
        <p:spPr/>
      </p:pic>
      <p:pic>
        <p:nvPicPr>
          <p:cNvPr id="18" name="Picture Placeholder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5"/>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srcRect/>
          <a:stretch/>
        </p:blipFill>
        <p:spPr/>
      </p:pic>
    </p:spTree>
    <p:extLst>
      <p:ext uri="{BB962C8B-B14F-4D97-AF65-F5344CB8AC3E}">
        <p14:creationId xmlns:p14="http://schemas.microsoft.com/office/powerpoint/2010/main" val="52927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29502" y="867998"/>
            <a:ext cx="5117162" cy="1325563"/>
          </a:xfrm>
        </p:spPr>
        <p:txBody>
          <a:bodyPr/>
          <a:lstStyle/>
          <a:p>
            <a:r>
              <a:rPr lang="en-US" altLang="zh-CN" u="sng" dirty="0">
                <a:solidFill>
                  <a:schemeClr val="accent1">
                    <a:lumMod val="40000"/>
                    <a:lumOff val="60000"/>
                  </a:schemeClr>
                </a:solidFill>
              </a:rPr>
              <a:t>Introduction</a:t>
            </a:r>
            <a:endParaRPr lang="en-US" u="sng" dirty="0">
              <a:solidFill>
                <a:schemeClr val="accent1">
                  <a:lumMod val="40000"/>
                  <a:lumOff val="60000"/>
                </a:schemeClr>
              </a:solidFill>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55593" y="2528640"/>
            <a:ext cx="4145904" cy="4052150"/>
          </a:xfrm>
        </p:spPr>
        <p:txBody>
          <a:bodyPr/>
          <a:lstStyle/>
          <a:p>
            <a:pPr marL="285750" indent="-285750">
              <a:buFont typeface="Wingdings" panose="05000000000000000000" pitchFamily="2" charset="2"/>
              <a:buChar char="q"/>
            </a:pPr>
            <a:r>
              <a:rPr lang="en-US" sz="1600" dirty="0">
                <a:latin typeface="Times New Roman" panose="02020603050405020304" charset="0"/>
                <a:cs typeface="Times New Roman" panose="02020603050405020304" charset="0"/>
                <a:sym typeface="+mn-ea"/>
              </a:rPr>
              <a:t>Your Car Rental is a car rental service for everyone.</a:t>
            </a:r>
          </a:p>
          <a:p>
            <a:pPr marL="285750" indent="-285750">
              <a:buFont typeface="Wingdings" panose="05000000000000000000" pitchFamily="2" charset="2"/>
              <a:buChar char="q"/>
            </a:pPr>
            <a:r>
              <a:rPr lang="en-US" sz="1600" dirty="0">
                <a:latin typeface="Times New Roman" panose="02020603050405020304" charset="0"/>
                <a:cs typeface="Times New Roman" panose="02020603050405020304" charset="0"/>
                <a:sym typeface="+mn-ea"/>
              </a:rPr>
              <a:t>It is user- friendly, thus helping in better utilization of the resources. This project offers the best of services-both in terms of man and machine.</a:t>
            </a:r>
            <a:endParaRPr lang="en-US" sz="1600" b="0" i="0" u="none" strike="noStrike" baseline="0" dirty="0">
              <a:solidFill>
                <a:srgbClr val="000000"/>
              </a:solidFill>
              <a:latin typeface="Times New Roman" panose="02020603050405020304" charset="0"/>
              <a:cs typeface="Times New Roman" panose="02020603050405020304" charset="0"/>
            </a:endParaRPr>
          </a:p>
          <a:p>
            <a:pPr marL="285750" indent="-285750">
              <a:buFont typeface="Wingdings" panose="05000000000000000000" pitchFamily="2" charset="2"/>
              <a:buChar char="q"/>
            </a:pPr>
            <a:r>
              <a:rPr lang="en-US" sz="1600" dirty="0">
                <a:latin typeface="Times New Roman" panose="02020603050405020304" charset="0"/>
                <a:cs typeface="Times New Roman" panose="02020603050405020304" charset="0"/>
                <a:sym typeface="+mn-ea"/>
              </a:rPr>
              <a:t>It offers the online car rental service for travel agencies. </a:t>
            </a:r>
            <a:endParaRPr lang="en-US" sz="1600" b="0" i="0" u="none" strike="noStrike" baseline="0" dirty="0">
              <a:solidFill>
                <a:srgbClr val="000000"/>
              </a:solidFill>
              <a:latin typeface="Times New Roman" panose="02020603050405020304" charset="0"/>
              <a:cs typeface="Times New Roman" panose="02020603050405020304" charset="0"/>
            </a:endParaRPr>
          </a:p>
          <a:p>
            <a:pPr marL="285750" indent="-285750">
              <a:buFont typeface="Wingdings" panose="05000000000000000000" pitchFamily="2" charset="2"/>
              <a:buChar char="q"/>
            </a:pPr>
            <a:r>
              <a:rPr lang="en-US" sz="1600" dirty="0">
                <a:latin typeface="Times New Roman" panose="02020603050405020304" charset="0"/>
                <a:cs typeface="Times New Roman" panose="02020603050405020304" charset="0"/>
                <a:sym typeface="+mn-ea"/>
              </a:rPr>
              <a:t>It offers the best of rates and include the different categories of cars from luxury to budget. </a:t>
            </a:r>
            <a:endParaRPr lang="en-US" sz="1600" b="0" i="0" u="none" strike="noStrike" baseline="0" dirty="0">
              <a:solidFill>
                <a:srgbClr val="000000"/>
              </a:solidFill>
              <a:latin typeface="Times New Roman" panose="02020603050405020304" charset="0"/>
              <a:cs typeface="Times New Roman" panose="02020603050405020304" charset="0"/>
            </a:endParaRPr>
          </a:p>
          <a:p>
            <a:pPr marL="285750" indent="-285750">
              <a:buFont typeface="Wingdings" panose="05000000000000000000" pitchFamily="2" charset="2"/>
              <a:buChar char="q"/>
            </a:pPr>
            <a:r>
              <a:rPr lang="en-US" sz="1600" dirty="0">
                <a:latin typeface="Times New Roman" panose="02020603050405020304" charset="0"/>
                <a:cs typeface="Times New Roman" panose="02020603050405020304" charset="0"/>
                <a:sym typeface="+mn-ea"/>
              </a:rPr>
              <a:t>Our Car Rental service will also provide</a:t>
            </a:r>
            <a:r>
              <a:rPr lang="en-IN" altLang="en-US" sz="1600" dirty="0">
                <a:latin typeface="Times New Roman" panose="02020603050405020304" charset="0"/>
                <a:cs typeface="Times New Roman" panose="02020603050405020304" charset="0"/>
                <a:sym typeface="+mn-ea"/>
              </a:rPr>
              <a:t> Accumulate loyalty points  for Regular Customers.</a:t>
            </a:r>
          </a:p>
          <a:p>
            <a:pPr marL="285750" indent="-285750">
              <a:buFont typeface="Wingdings" panose="05000000000000000000" pitchFamily="2" charset="2"/>
              <a:buChar char="q"/>
            </a:pPr>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srcRect l="18649" r="18649"/>
          <a:stretch/>
        </p:blipFill>
        <p:spPr>
          <a:xfrm>
            <a:off x="5543532" y="12592"/>
            <a:ext cx="6446999" cy="6858000"/>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646606" y="651387"/>
            <a:ext cx="4748981" cy="5555226"/>
          </a:xfrm>
        </p:spPr>
        <p:txBody>
          <a:bodyPr/>
          <a:lstStyle/>
          <a:p>
            <a:pPr>
              <a:lnSpc>
                <a:spcPct val="90000"/>
              </a:lnSpc>
            </a:pPr>
            <a:r>
              <a:rPr lang="en-US" altLang="ru-RU" sz="1400" dirty="0">
                <a:latin typeface="Times New Roman" panose="02020603050405020304" charset="0"/>
                <a:cs typeface="Times New Roman" panose="02020603050405020304" charset="0"/>
              </a:rPr>
              <a:t>The Car Rental System is being developed for customers so that they can book their vehicles from any part of the world. This application takes information from the customers through filling their details. </a:t>
            </a:r>
            <a:br>
              <a:rPr lang="en-US" altLang="ru-RU" sz="1400" dirty="0">
                <a:latin typeface="Times New Roman" panose="02020603050405020304" charset="0"/>
                <a:cs typeface="Times New Roman" panose="02020603050405020304" charset="0"/>
              </a:rPr>
            </a:br>
            <a:br>
              <a:rPr lang="en-US" altLang="ru-RU" sz="1400" dirty="0">
                <a:latin typeface="Times New Roman" panose="02020603050405020304" charset="0"/>
                <a:cs typeface="Times New Roman" panose="02020603050405020304" charset="0"/>
              </a:rPr>
            </a:br>
            <a:r>
              <a:rPr lang="en-US" altLang="ru-RU" sz="1400" dirty="0">
                <a:latin typeface="Times New Roman" panose="02020603050405020304" charset="0"/>
                <a:cs typeface="Times New Roman" panose="02020603050405020304" charset="0"/>
              </a:rPr>
              <a:t>A customer being registered in the website has the facility to book a vehicle which he requires</a:t>
            </a:r>
            <a:r>
              <a:rPr lang="en-IN" altLang="en-US" sz="1400" dirty="0">
                <a:latin typeface="Times New Roman" panose="02020603050405020304" charset="0"/>
                <a:cs typeface="Times New Roman" panose="02020603050405020304" charset="0"/>
              </a:rPr>
              <a:t>.</a:t>
            </a:r>
            <a:br>
              <a:rPr lang="en-IN" altLang="en-US" sz="1400" dirty="0">
                <a:latin typeface="Times New Roman" panose="02020603050405020304" charset="0"/>
                <a:cs typeface="Times New Roman" panose="02020603050405020304" charset="0"/>
              </a:rPr>
            </a:br>
            <a:br>
              <a:rPr lang="en-US" altLang="ru-RU" sz="1400" dirty="0">
                <a:latin typeface="Times New Roman" panose="02020603050405020304" charset="0"/>
                <a:cs typeface="Times New Roman" panose="02020603050405020304" charset="0"/>
              </a:rPr>
            </a:br>
            <a:r>
              <a:rPr lang="en-US" altLang="ru-RU" sz="1400" dirty="0">
                <a:latin typeface="Times New Roman" panose="02020603050405020304" charset="0"/>
                <a:cs typeface="Times New Roman" panose="02020603050405020304" charset="0"/>
              </a:rPr>
              <a:t> Car rental management system is a project which aims in developing a computerized system to maintain all the daily work of Car Rental .</a:t>
            </a:r>
            <a:br>
              <a:rPr lang="en-US" altLang="ru-RU" sz="1400" dirty="0">
                <a:latin typeface="Times New Roman" panose="02020603050405020304" charset="0"/>
                <a:cs typeface="Times New Roman" panose="02020603050405020304" charset="0"/>
              </a:rPr>
            </a:br>
            <a:br>
              <a:rPr lang="en-US" altLang="ru-RU" sz="1400" dirty="0">
                <a:latin typeface="Times New Roman" panose="02020603050405020304" charset="0"/>
                <a:cs typeface="Times New Roman" panose="02020603050405020304" charset="0"/>
              </a:rPr>
            </a:br>
            <a:r>
              <a:rPr lang="en-US" altLang="ru-RU" sz="1400" dirty="0">
                <a:latin typeface="Times New Roman" panose="02020603050405020304" charset="0"/>
                <a:cs typeface="Times New Roman" panose="02020603050405020304" charset="0"/>
              </a:rPr>
              <a:t>It also has a facility of admin login through which the admin can monitor the whole system . </a:t>
            </a:r>
            <a:br>
              <a:rPr lang="en-US" altLang="ru-RU" sz="1400" dirty="0">
                <a:latin typeface="Times New Roman" panose="02020603050405020304" charset="0"/>
                <a:cs typeface="Times New Roman" panose="02020603050405020304" charset="0"/>
              </a:rPr>
            </a:br>
            <a:br>
              <a:rPr lang="en-US" altLang="ru-RU" sz="1400" dirty="0">
                <a:latin typeface="Times New Roman" panose="02020603050405020304" charset="0"/>
                <a:cs typeface="Times New Roman" panose="02020603050405020304" charset="0"/>
              </a:rPr>
            </a:br>
            <a:r>
              <a:rPr lang="en-US" altLang="ru-RU" sz="1400" dirty="0">
                <a:latin typeface="Times New Roman" panose="02020603050405020304" charset="0"/>
                <a:cs typeface="Times New Roman" panose="02020603050405020304" charset="0"/>
              </a:rPr>
              <a:t>It also has facility of an online notice board where Admin can put up information about the cars available in the exhibition and their prices and updating all data that go through the rental process.</a:t>
            </a:r>
            <a:br>
              <a:rPr lang="en-US" altLang="ru-RU" sz="1400" dirty="0">
                <a:latin typeface="Times New Roman" panose="02020603050405020304" charset="0"/>
                <a:cs typeface="Times New Roman" panose="02020603050405020304" charset="0"/>
              </a:rPr>
            </a:br>
            <a:br>
              <a:rPr lang="en-US" altLang="ru-RU" sz="1400" dirty="0">
                <a:latin typeface="Times New Roman" panose="02020603050405020304" charset="0"/>
                <a:cs typeface="Times New Roman" panose="02020603050405020304" charset="0"/>
              </a:rPr>
            </a:br>
            <a:r>
              <a:rPr lang="en-US" altLang="ru-RU" sz="1400" dirty="0">
                <a:latin typeface="Times New Roman" panose="02020603050405020304" charset="0"/>
                <a:cs typeface="Times New Roman" panose="02020603050405020304" charset="0"/>
              </a:rPr>
              <a:t> It has also a facility where user after logging in their accounts can see list of cars and its price and Availability of the car.</a:t>
            </a:r>
            <a:br>
              <a:rPr lang="en-US" altLang="ru-RU" sz="1400" dirty="0">
                <a:latin typeface="Times New Roman" panose="02020603050405020304" charset="0"/>
                <a:cs typeface="Times New Roman" panose="02020603050405020304" charset="0"/>
              </a:rPr>
            </a:br>
            <a:br>
              <a:rPr lang="en-US" altLang="ru-RU" sz="1400" dirty="0">
                <a:latin typeface="Times New Roman" panose="02020603050405020304" charset="0"/>
                <a:cs typeface="Times New Roman" panose="02020603050405020304" charset="0"/>
              </a:rPr>
            </a:br>
            <a:r>
              <a:rPr lang="en-US" altLang="ru-RU" sz="1400" dirty="0">
                <a:latin typeface="Times New Roman" panose="02020603050405020304" charset="0"/>
                <a:cs typeface="Times New Roman" panose="02020603050405020304" charset="0"/>
              </a:rPr>
              <a:t>  Overall, this project of ours is designed to help anyone make it easier during the process of  renting a car in the best possible way, as well as reducing human efforts and obtaining the best</a:t>
            </a:r>
            <a:r>
              <a:rPr lang="en-IN" altLang="en-US" sz="1400" dirty="0">
                <a:latin typeface="Times New Roman" panose="02020603050405020304" charset="0"/>
                <a:cs typeface="Times New Roman" panose="02020603050405020304" charset="0"/>
              </a:rPr>
              <a:t>.</a:t>
            </a:r>
            <a:br>
              <a:rPr lang="en-IN" altLang="en-US" sz="1100" dirty="0">
                <a:solidFill>
                  <a:schemeClr val="tx1"/>
                </a:solidFill>
                <a:latin typeface="Times New Roman" panose="02020603050405020304" charset="0"/>
                <a:cs typeface="Times New Roman" panose="02020603050405020304" charset="0"/>
              </a:rPr>
            </a:br>
            <a:endParaRPr lang="en-US" sz="1100" dirty="0">
              <a:latin typeface="Calibri" panose="020F0502020204030204" pitchFamily="34" charset="0"/>
              <a:ea typeface="Calibri" panose="020F0502020204030204" pitchFamily="34" charset="0"/>
              <a:cs typeface="Calibri" panose="020F0502020204030204" pitchFamily="34" charset="0"/>
            </a:endParaRP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3152413"/>
            <a:ext cx="1570612" cy="1070829"/>
          </a:xfrm>
        </p:spPr>
        <p:txBody>
          <a:bodyPr/>
          <a:lstStyle/>
          <a:p>
            <a:r>
              <a:rPr lang="en-US" u="sng" dirty="0">
                <a:solidFill>
                  <a:schemeClr val="tx1"/>
                </a:solidFill>
              </a:rPr>
              <a:t>ABSTRACT</a:t>
            </a:r>
          </a:p>
        </p:txBody>
      </p:sp>
      <p:pic>
        <p:nvPicPr>
          <p:cNvPr id="48" name="Picture placeholder 19">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697915"/>
            <a:ext cx="10515600" cy="1205058"/>
          </a:xfrm>
        </p:spPr>
        <p:txBody>
          <a:bodyPr/>
          <a:lstStyle/>
          <a:p>
            <a:r>
              <a:rPr lang="en-GB" u="sng" dirty="0">
                <a:solidFill>
                  <a:schemeClr val="accent1">
                    <a:lumMod val="40000"/>
                    <a:lumOff val="60000"/>
                  </a:schemeClr>
                </a:solidFill>
                <a:sym typeface="+mn-ea"/>
              </a:rPr>
              <a:t>Technology Used</a:t>
            </a:r>
            <a:endParaRPr lang="en-US" u="sng" dirty="0">
              <a:solidFill>
                <a:schemeClr val="accent1">
                  <a:lumMod val="40000"/>
                  <a:lumOff val="60000"/>
                </a:schemeClr>
              </a:solidFill>
            </a:endParaRP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GB" sz="1800" dirty="0">
                <a:solidFill>
                  <a:srgbClr val="00B0F0"/>
                </a:solidFill>
                <a:sym typeface="+mn-ea"/>
              </a:rPr>
              <a:t>Angular CLI </a:t>
            </a:r>
            <a:endParaRPr lang="en-US" dirty="0">
              <a:solidFill>
                <a:srgbClr val="00B0F0"/>
              </a:solidFill>
            </a:endParaRP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pPr marL="285750" indent="-285750">
              <a:buFont typeface="Wingdings" panose="05000000000000000000" pitchFamily="2" charset="2"/>
              <a:buChar char="Ø"/>
            </a:pPr>
            <a:r>
              <a:rPr lang="en-US" sz="1400" dirty="0">
                <a:sym typeface="+mn-ea"/>
              </a:rPr>
              <a:t>Command-line interface tool that we use to initialize.</a:t>
            </a:r>
            <a:endParaRPr lang="en-US" sz="1400" dirty="0"/>
          </a:p>
          <a:p>
            <a:endParaRPr lang="en-US" altLang="zh-CN"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959139" y="2355643"/>
            <a:ext cx="1877575" cy="506399"/>
          </a:xfrm>
        </p:spPr>
        <p:txBody>
          <a:bodyPr/>
          <a:lstStyle/>
          <a:p>
            <a:r>
              <a:rPr lang="en-GB" sz="1800" dirty="0">
                <a:solidFill>
                  <a:srgbClr val="00B0F0"/>
                </a:solidFill>
                <a:sym typeface="+mn-ea"/>
              </a:rPr>
              <a:t>MySQL</a:t>
            </a:r>
            <a:endParaRPr lang="en-US" dirty="0">
              <a:solidFill>
                <a:srgbClr val="00B0F0"/>
              </a:solidFill>
            </a:endParaRP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GB" sz="1800" dirty="0">
                <a:solidFill>
                  <a:srgbClr val="00B0F0"/>
                </a:solidFill>
                <a:sym typeface="+mn-ea"/>
              </a:rPr>
              <a:t>Hibernate</a:t>
            </a:r>
            <a:endParaRPr lang="en-US" dirty="0">
              <a:solidFill>
                <a:srgbClr val="00B0F0"/>
              </a:solidFill>
            </a:endParaRP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pPr marL="285750" indent="-285750">
              <a:buFont typeface="Wingdings" panose="05000000000000000000" pitchFamily="2" charset="2"/>
              <a:buChar char="Ø"/>
            </a:pPr>
            <a:r>
              <a:rPr lang="en-US" sz="1400" dirty="0">
                <a:sym typeface="+mn-ea"/>
              </a:rPr>
              <a:t>Used for </a:t>
            </a:r>
            <a:r>
              <a:rPr lang="en-US" altLang="en-GB" sz="1400" dirty="0">
                <a:sym typeface="+mn-ea"/>
              </a:rPr>
              <a:t>object table mapping.</a:t>
            </a:r>
            <a:endParaRPr lang="en-US" sz="1400" dirty="0"/>
          </a:p>
          <a:p>
            <a:endParaRPr lang="en-US" altLang="zh-CN"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GB" sz="1800" dirty="0">
                <a:solidFill>
                  <a:srgbClr val="00B0F0"/>
                </a:solidFill>
                <a:sym typeface="+mn-ea"/>
              </a:rPr>
              <a:t>Spring-boot</a:t>
            </a:r>
            <a:endParaRPr lang="en-US" dirty="0">
              <a:solidFill>
                <a:srgbClr val="00B0F0"/>
              </a:solidFill>
            </a:endParaRP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pPr marL="285750" indent="-285750">
              <a:buFont typeface="Wingdings" panose="05000000000000000000" pitchFamily="2" charset="2"/>
              <a:buChar char="Ø"/>
            </a:pPr>
            <a:r>
              <a:rPr lang="en-GB" sz="1400" dirty="0">
                <a:sym typeface="+mn-ea"/>
              </a:rPr>
              <a:t>Server side setup.</a:t>
            </a:r>
          </a:p>
          <a:p>
            <a:endParaRPr lang="en-US" altLang="zh-CN"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IN" altLang="en-GB" sz="1800" dirty="0">
                <a:solidFill>
                  <a:srgbClr val="00B0F0"/>
                </a:solidFill>
                <a:sym typeface="+mn-ea"/>
              </a:rPr>
              <a:t>Post-man</a:t>
            </a:r>
            <a:endParaRPr lang="en-US" dirty="0">
              <a:solidFill>
                <a:srgbClr val="00B0F0"/>
              </a:solidFill>
            </a:endParaRP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pPr marL="285750" indent="-285750">
              <a:buFont typeface="Wingdings" panose="05000000000000000000" pitchFamily="2" charset="2"/>
              <a:buChar char="Ø"/>
            </a:pPr>
            <a:r>
              <a:rPr lang="en-IN" altLang="en-GB" sz="1400" dirty="0">
                <a:sym typeface="+mn-ea"/>
              </a:rPr>
              <a:t>Postman is an API platform for building and using APIs</a:t>
            </a:r>
          </a:p>
          <a:p>
            <a:endParaRPr lang="en-US" altLang="zh-CN" dirty="0"/>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altLang="zh-CN" sz="1200" u="none" strike="noStrike" kern="1200" cap="none" spc="0" normalizeH="0" baseline="0" dirty="0">
              <a:ln>
                <a:noFill/>
              </a:ln>
              <a:solidFill>
                <a:schemeClr val="bg1"/>
              </a:solidFill>
              <a:effectLst/>
              <a:uLnTx/>
              <a:uFillTx/>
            </a:endParaRPr>
          </a:p>
        </p:txBody>
      </p:sp>
      <p:sp>
        <p:nvSpPr>
          <p:cNvPr id="3" name="Text Placeholder 2">
            <a:extLst>
              <a:ext uri="{FF2B5EF4-FFF2-40B4-BE49-F238E27FC236}">
                <a16:creationId xmlns:a16="http://schemas.microsoft.com/office/drawing/2014/main" id="{E9875C05-3BA2-4ECB-9C96-E7E32B0FC582}"/>
              </a:ext>
            </a:extLst>
          </p:cNvPr>
          <p:cNvSpPr>
            <a:spLocks noGrp="1"/>
          </p:cNvSpPr>
          <p:nvPr>
            <p:ph type="body" sz="quarter" idx="39"/>
          </p:nvPr>
        </p:nvSpPr>
        <p:spPr/>
        <p:txBody>
          <a:bodyPr/>
          <a:lstStyle/>
          <a:p>
            <a:pPr marL="285750" indent="-285750">
              <a:buFont typeface="Wingdings" panose="05000000000000000000" pitchFamily="2" charset="2"/>
              <a:buChar char="Ø"/>
            </a:pPr>
            <a:r>
              <a:rPr lang="en-US" sz="1400" dirty="0">
                <a:sym typeface="+mn-ea"/>
              </a:rPr>
              <a:t>MySQL database has been used as database for the project.</a:t>
            </a:r>
            <a:endParaRPr lang="en-US" sz="1400" dirty="0"/>
          </a:p>
          <a:p>
            <a:endParaRPr lang="en-IN" dirty="0"/>
          </a:p>
        </p:txBody>
      </p:sp>
      <p:cxnSp>
        <p:nvCxnSpPr>
          <p:cNvPr id="6" name="Straight Connector 5">
            <a:extLst>
              <a:ext uri="{FF2B5EF4-FFF2-40B4-BE49-F238E27FC236}">
                <a16:creationId xmlns:a16="http://schemas.microsoft.com/office/drawing/2014/main" id="{A176FE13-7740-10A7-F83F-0774C75E64AC}"/>
              </a:ext>
            </a:extLst>
          </p:cNvPr>
          <p:cNvCxnSpPr/>
          <p:nvPr/>
        </p:nvCxnSpPr>
        <p:spPr>
          <a:xfrm flipV="1">
            <a:off x="6096000" y="1533832"/>
            <a:ext cx="973394" cy="821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FD2E92C-2CC8-EC63-E373-9D74EA465781}"/>
              </a:ext>
            </a:extLst>
          </p:cNvPr>
          <p:cNvCxnSpPr/>
          <p:nvPr/>
        </p:nvCxnSpPr>
        <p:spPr>
          <a:xfrm>
            <a:off x="6984805" y="1458155"/>
            <a:ext cx="1356851" cy="821811"/>
          </a:xfrm>
          <a:prstGeom prst="line">
            <a:avLst/>
          </a:prstGeom>
        </p:spPr>
        <p:style>
          <a:lnRef idx="1">
            <a:schemeClr val="accent1"/>
          </a:lnRef>
          <a:fillRef idx="0">
            <a:schemeClr val="accent1"/>
          </a:fillRef>
          <a:effectRef idx="0">
            <a:schemeClr val="accent1"/>
          </a:effectRef>
          <a:fontRef idx="minor">
            <a:schemeClr val="tx1"/>
          </a:fontRef>
        </p:style>
      </p:cxnSp>
      <p:sp>
        <p:nvSpPr>
          <p:cNvPr id="10" name="Hexagon 9">
            <a:extLst>
              <a:ext uri="{FF2B5EF4-FFF2-40B4-BE49-F238E27FC236}">
                <a16:creationId xmlns:a16="http://schemas.microsoft.com/office/drawing/2014/main" id="{FCF2B1D6-2EB7-7FEB-4D14-DB7C6E2C8F94}"/>
              </a:ext>
            </a:extLst>
          </p:cNvPr>
          <p:cNvSpPr/>
          <p:nvPr/>
        </p:nvSpPr>
        <p:spPr>
          <a:xfrm>
            <a:off x="6955309" y="1382922"/>
            <a:ext cx="324465" cy="301819"/>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 Placeholder 64">
            <a:extLst>
              <a:ext uri="{FF2B5EF4-FFF2-40B4-BE49-F238E27FC236}">
                <a16:creationId xmlns:a16="http://schemas.microsoft.com/office/drawing/2014/main" id="{E3F1D091-F271-F5CA-40B1-6F6AD0238CDE}"/>
              </a:ext>
            </a:extLst>
          </p:cNvPr>
          <p:cNvSpPr txBox="1">
            <a:spLocks/>
          </p:cNvSpPr>
          <p:nvPr/>
        </p:nvSpPr>
        <p:spPr>
          <a:xfrm>
            <a:off x="6274355" y="2135719"/>
            <a:ext cx="1877575" cy="506399"/>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B0F0"/>
                </a:solidFill>
                <a:sym typeface="+mn-ea"/>
              </a:rPr>
              <a:t>Junit</a:t>
            </a:r>
            <a:endParaRPr lang="en-US" dirty="0">
              <a:solidFill>
                <a:srgbClr val="00B0F0"/>
              </a:solidFill>
            </a:endParaRPr>
          </a:p>
        </p:txBody>
      </p:sp>
      <p:sp>
        <p:nvSpPr>
          <p:cNvPr id="20" name="Text Placeholder 64">
            <a:extLst>
              <a:ext uri="{FF2B5EF4-FFF2-40B4-BE49-F238E27FC236}">
                <a16:creationId xmlns:a16="http://schemas.microsoft.com/office/drawing/2014/main" id="{07D9218C-9B59-FECC-0121-B573250CE75D}"/>
              </a:ext>
            </a:extLst>
          </p:cNvPr>
          <p:cNvSpPr txBox="1">
            <a:spLocks/>
          </p:cNvSpPr>
          <p:nvPr/>
        </p:nvSpPr>
        <p:spPr>
          <a:xfrm>
            <a:off x="6316231" y="3291780"/>
            <a:ext cx="1877575" cy="506399"/>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anose="05000000000000000000" pitchFamily="2" charset="2"/>
              <a:buChar char="Ø"/>
            </a:pPr>
            <a:r>
              <a:rPr lang="en-US" sz="1200" b="0" i="0" dirty="0">
                <a:effectLst/>
                <a:latin typeface="Roboto" panose="02000000000000000000" pitchFamily="2" charset="0"/>
              </a:rPr>
              <a:t>JUnit is a unit testing open-source framework for the Java programming language</a:t>
            </a:r>
            <a:endParaRPr lang="en-US" sz="1200" dirty="0"/>
          </a:p>
        </p:txBody>
      </p:sp>
    </p:spTree>
    <p:extLst>
      <p:ext uri="{BB962C8B-B14F-4D97-AF65-F5344CB8AC3E}">
        <p14:creationId xmlns:p14="http://schemas.microsoft.com/office/powerpoint/2010/main" val="376090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48B2F6FE-2CF0-7F44-B7C7-65EE2B418183}"/>
              </a:ext>
            </a:extLst>
          </p:cNvPr>
          <p:cNvSpPr>
            <a:spLocks noGrp="1"/>
          </p:cNvSpPr>
          <p:nvPr>
            <p:ph type="title"/>
          </p:nvPr>
        </p:nvSpPr>
        <p:spPr/>
        <p:txBody>
          <a:bodyPr/>
          <a:lstStyle/>
          <a:p>
            <a:r>
              <a:rPr lang="en-IN" altLang="en-US" u="sng" dirty="0">
                <a:solidFill>
                  <a:schemeClr val="accent1">
                    <a:lumMod val="40000"/>
                    <a:lumOff val="60000"/>
                  </a:schemeClr>
                </a:solidFill>
              </a:rPr>
              <a:t>ENVIRONMENT</a:t>
            </a:r>
            <a:endParaRPr lang="en-US" u="sng" dirty="0">
              <a:solidFill>
                <a:schemeClr val="accent1">
                  <a:lumMod val="40000"/>
                  <a:lumOff val="60000"/>
                </a:schemeClr>
              </a:solidFill>
            </a:endParaRPr>
          </a:p>
        </p:txBody>
      </p:sp>
      <p:pic>
        <p:nvPicPr>
          <p:cNvPr id="55" name="Picture Placeholder 7">
            <a:extLst>
              <a:ext uri="{FF2B5EF4-FFF2-40B4-BE49-F238E27FC236}">
                <a16:creationId xmlns:a16="http://schemas.microsoft.com/office/drawing/2014/main" id="{9A8C3D8A-AD4E-BD2D-C807-79872E9076A5}"/>
              </a:ext>
            </a:extLst>
          </p:cNvPr>
          <p:cNvPicPr>
            <a:picLocks noGrp="1" noChangeAspect="1"/>
          </p:cNvPicPr>
          <p:nvPr>
            <p:ph type="pic" sz="quarter" idx="57"/>
          </p:nvPr>
        </p:nvPicPr>
        <p:blipFill>
          <a:blip r:embed="rId3"/>
          <a:srcRect t="8766" b="8766"/>
          <a:stretch/>
        </p:blipFill>
        <p:spPr>
          <a:xfrm>
            <a:off x="72224" y="2064868"/>
            <a:ext cx="1621032" cy="1841551"/>
          </a:xfrm>
        </p:spPr>
      </p:pic>
      <p:sp>
        <p:nvSpPr>
          <p:cNvPr id="49" name="Text Placeholder 48">
            <a:extLst>
              <a:ext uri="{FF2B5EF4-FFF2-40B4-BE49-F238E27FC236}">
                <a16:creationId xmlns:a16="http://schemas.microsoft.com/office/drawing/2014/main" id="{1314DF81-1F76-3EC4-20FE-94867A9F0F85}"/>
              </a:ext>
            </a:extLst>
          </p:cNvPr>
          <p:cNvSpPr>
            <a:spLocks noGrp="1"/>
          </p:cNvSpPr>
          <p:nvPr>
            <p:ph type="body" sz="quarter" idx="27"/>
          </p:nvPr>
        </p:nvSpPr>
        <p:spPr>
          <a:xfrm>
            <a:off x="-117986" y="4416565"/>
            <a:ext cx="2234689" cy="365125"/>
          </a:xfrm>
        </p:spPr>
        <p:txBody>
          <a:bodyPr/>
          <a:lstStyle/>
          <a:p>
            <a:r>
              <a:rPr lang="en-US" sz="1800" dirty="0"/>
              <a:t>Database – MySQL    </a:t>
            </a:r>
          </a:p>
          <a:p>
            <a:endParaRPr lang="en-US" dirty="0"/>
          </a:p>
        </p:txBody>
      </p:sp>
      <p:sp>
        <p:nvSpPr>
          <p:cNvPr id="50" name="Text Placeholder 49">
            <a:extLst>
              <a:ext uri="{FF2B5EF4-FFF2-40B4-BE49-F238E27FC236}">
                <a16:creationId xmlns:a16="http://schemas.microsoft.com/office/drawing/2014/main" id="{F4A301BE-C4E1-74D9-31AE-D8AB087895DB}"/>
              </a:ext>
            </a:extLst>
          </p:cNvPr>
          <p:cNvSpPr>
            <a:spLocks noGrp="1"/>
          </p:cNvSpPr>
          <p:nvPr>
            <p:ph type="body" sz="quarter" idx="28"/>
          </p:nvPr>
        </p:nvSpPr>
        <p:spPr>
          <a:xfrm>
            <a:off x="912627" y="5007731"/>
            <a:ext cx="1691687" cy="811178"/>
          </a:xfrm>
        </p:spPr>
        <p:txBody>
          <a:bodyPr/>
          <a:lstStyle/>
          <a:p>
            <a:endParaRPr lang="en-US" altLang="zh-CN" dirty="0"/>
          </a:p>
          <a:p>
            <a:endParaRPr lang="en-US" dirty="0"/>
          </a:p>
        </p:txBody>
      </p:sp>
      <p:pic>
        <p:nvPicPr>
          <p:cNvPr id="34" name="Picture Placeholder 9">
            <a:extLst>
              <a:ext uri="{FF2B5EF4-FFF2-40B4-BE49-F238E27FC236}">
                <a16:creationId xmlns:a16="http://schemas.microsoft.com/office/drawing/2014/main" id="{E83EA030-5740-6F6C-2CD2-743E3AFE8871}"/>
              </a:ext>
            </a:extLst>
          </p:cNvPr>
          <p:cNvPicPr>
            <a:picLocks noGrp="1" noChangeAspect="1"/>
          </p:cNvPicPr>
          <p:nvPr>
            <p:ph type="pic" sz="quarter" idx="58"/>
          </p:nvPr>
        </p:nvPicPr>
        <p:blipFill>
          <a:blip r:embed="rId4"/>
          <a:srcRect l="1693" r="1693"/>
          <a:stretch/>
        </p:blipFill>
        <p:spPr>
          <a:xfrm>
            <a:off x="2116703" y="2064867"/>
            <a:ext cx="1621032" cy="1841551"/>
          </a:xfrm>
          <a:solidFill>
            <a:schemeClr val="bg1">
              <a:lumMod val="95000"/>
            </a:schemeClr>
          </a:solidFill>
        </p:spPr>
      </p:pic>
      <p:sp>
        <p:nvSpPr>
          <p:cNvPr id="4" name="Text Placeholder 3">
            <a:extLst>
              <a:ext uri="{FF2B5EF4-FFF2-40B4-BE49-F238E27FC236}">
                <a16:creationId xmlns:a16="http://schemas.microsoft.com/office/drawing/2014/main" id="{7FE65A67-333E-9FDE-3F4D-6F1490CD05E1}"/>
              </a:ext>
            </a:extLst>
          </p:cNvPr>
          <p:cNvSpPr>
            <a:spLocks noGrp="1"/>
          </p:cNvSpPr>
          <p:nvPr>
            <p:ph type="body" sz="quarter" idx="49"/>
          </p:nvPr>
        </p:nvSpPr>
        <p:spPr>
          <a:xfrm>
            <a:off x="2074354" y="4355520"/>
            <a:ext cx="1877575" cy="506399"/>
          </a:xfrm>
        </p:spPr>
        <p:txBody>
          <a:bodyPr/>
          <a:lstStyle/>
          <a:p>
            <a:r>
              <a:rPr lang="en-US" sz="1800" dirty="0"/>
              <a:t>Node Version 10   </a:t>
            </a:r>
          </a:p>
          <a:p>
            <a:endParaRPr lang="en-US" dirty="0"/>
          </a:p>
        </p:txBody>
      </p:sp>
      <p:sp>
        <p:nvSpPr>
          <p:cNvPr id="5" name="Text Placeholder 4">
            <a:extLst>
              <a:ext uri="{FF2B5EF4-FFF2-40B4-BE49-F238E27FC236}">
                <a16:creationId xmlns:a16="http://schemas.microsoft.com/office/drawing/2014/main" id="{B22062A9-5744-3D05-4BE8-6760FE725BFD}"/>
              </a:ext>
            </a:extLst>
          </p:cNvPr>
          <p:cNvSpPr>
            <a:spLocks noGrp="1"/>
          </p:cNvSpPr>
          <p:nvPr>
            <p:ph type="body" sz="quarter" idx="50"/>
          </p:nvPr>
        </p:nvSpPr>
        <p:spPr>
          <a:xfrm>
            <a:off x="2382363" y="4305429"/>
            <a:ext cx="1691687" cy="811178"/>
          </a:xfrm>
        </p:spPr>
        <p:txBody>
          <a:bodyPr/>
          <a:lstStyle/>
          <a:p>
            <a:endParaRPr lang="en-US" altLang="zh-CN" dirty="0"/>
          </a:p>
          <a:p>
            <a:endParaRPr lang="en-US" dirty="0"/>
          </a:p>
        </p:txBody>
      </p:sp>
      <p:pic>
        <p:nvPicPr>
          <p:cNvPr id="33" name="Picture Placeholder  11">
            <a:extLst>
              <a:ext uri="{FF2B5EF4-FFF2-40B4-BE49-F238E27FC236}">
                <a16:creationId xmlns:a16="http://schemas.microsoft.com/office/drawing/2014/main" id="{DF0C753D-68D4-E5C0-7B57-6CDF7C66BAFB}"/>
              </a:ext>
            </a:extLst>
          </p:cNvPr>
          <p:cNvPicPr>
            <a:picLocks noGrp="1" noChangeAspect="1"/>
          </p:cNvPicPr>
          <p:nvPr>
            <p:ph type="pic" sz="quarter" idx="59"/>
          </p:nvPr>
        </p:nvPicPr>
        <p:blipFill>
          <a:blip r:embed="rId5"/>
          <a:srcRect t="405" b="405"/>
          <a:stretch/>
        </p:blipFill>
        <p:spPr>
          <a:xfrm>
            <a:off x="4095102" y="2064865"/>
            <a:ext cx="1856605" cy="1841551"/>
          </a:xfrm>
        </p:spPr>
      </p:pic>
      <p:sp>
        <p:nvSpPr>
          <p:cNvPr id="6" name="Text Placeholder 5">
            <a:extLst>
              <a:ext uri="{FF2B5EF4-FFF2-40B4-BE49-F238E27FC236}">
                <a16:creationId xmlns:a16="http://schemas.microsoft.com/office/drawing/2014/main" id="{FA441FB1-32FD-977D-CFCB-8217F9BBCF47}"/>
              </a:ext>
            </a:extLst>
          </p:cNvPr>
          <p:cNvSpPr>
            <a:spLocks noGrp="1"/>
          </p:cNvSpPr>
          <p:nvPr>
            <p:ph type="body" sz="quarter" idx="51"/>
          </p:nvPr>
        </p:nvSpPr>
        <p:spPr>
          <a:xfrm>
            <a:off x="4095103" y="4388949"/>
            <a:ext cx="1877575" cy="506399"/>
          </a:xfrm>
        </p:spPr>
        <p:txBody>
          <a:bodyPr/>
          <a:lstStyle/>
          <a:p>
            <a:r>
              <a:rPr lang="en-US" dirty="0"/>
              <a:t>Eclipse IDE</a:t>
            </a:r>
            <a:endParaRPr lang="en-US" sz="1800" dirty="0"/>
          </a:p>
          <a:p>
            <a:endParaRPr lang="en-US" dirty="0"/>
          </a:p>
        </p:txBody>
      </p:sp>
      <p:pic>
        <p:nvPicPr>
          <p:cNvPr id="32" name="Picture Placeholder 13">
            <a:extLst>
              <a:ext uri="{FF2B5EF4-FFF2-40B4-BE49-F238E27FC236}">
                <a16:creationId xmlns:a16="http://schemas.microsoft.com/office/drawing/2014/main" id="{C5A00248-FB97-E78F-F875-284202D71324}"/>
              </a:ext>
            </a:extLst>
          </p:cNvPr>
          <p:cNvPicPr>
            <a:picLocks noGrp="1" noChangeAspect="1"/>
          </p:cNvPicPr>
          <p:nvPr>
            <p:ph type="pic" sz="quarter" idx="60"/>
          </p:nvPr>
        </p:nvPicPr>
        <p:blipFill>
          <a:blip r:embed="rId6"/>
          <a:srcRect l="5987" r="5987"/>
          <a:stretch/>
        </p:blipFill>
        <p:spPr>
          <a:xfrm>
            <a:off x="6282062" y="2064867"/>
            <a:ext cx="1621032" cy="1841551"/>
          </a:xfrm>
        </p:spPr>
      </p:pic>
      <p:sp>
        <p:nvSpPr>
          <p:cNvPr id="8" name="Text Placeholder 7">
            <a:extLst>
              <a:ext uri="{FF2B5EF4-FFF2-40B4-BE49-F238E27FC236}">
                <a16:creationId xmlns:a16="http://schemas.microsoft.com/office/drawing/2014/main" id="{8191C3C8-C0E0-3CDB-4135-0B495B273F9B}"/>
              </a:ext>
            </a:extLst>
          </p:cNvPr>
          <p:cNvSpPr>
            <a:spLocks noGrp="1"/>
          </p:cNvSpPr>
          <p:nvPr>
            <p:ph type="body" sz="quarter" idx="53"/>
          </p:nvPr>
        </p:nvSpPr>
        <p:spPr>
          <a:xfrm>
            <a:off x="6167069" y="4337737"/>
            <a:ext cx="1877575" cy="506399"/>
          </a:xfrm>
        </p:spPr>
        <p:txBody>
          <a:bodyPr/>
          <a:lstStyle/>
          <a:p>
            <a:r>
              <a:rPr lang="en-US" sz="1800" dirty="0"/>
              <a:t>Spring Tool Suite</a:t>
            </a:r>
          </a:p>
          <a:p>
            <a:endParaRPr lang="en-US" dirty="0"/>
          </a:p>
        </p:txBody>
      </p:sp>
      <p:pic>
        <p:nvPicPr>
          <p:cNvPr id="29" name="Picture Placeholder 89">
            <a:extLst>
              <a:ext uri="{FF2B5EF4-FFF2-40B4-BE49-F238E27FC236}">
                <a16:creationId xmlns:a16="http://schemas.microsoft.com/office/drawing/2014/main" id="{22E5746D-BE00-C231-F505-973975B98BC8}"/>
              </a:ext>
            </a:extLst>
          </p:cNvPr>
          <p:cNvPicPr>
            <a:picLocks noGrp="1" noChangeAspect="1"/>
          </p:cNvPicPr>
          <p:nvPr>
            <p:ph type="pic" sz="quarter" idx="61"/>
          </p:nvPr>
        </p:nvPicPr>
        <p:blipFill>
          <a:blip r:embed="rId7"/>
          <a:srcRect l="12748" r="12748"/>
          <a:stretch/>
        </p:blipFill>
        <p:spPr>
          <a:xfrm>
            <a:off x="8369587" y="2062214"/>
            <a:ext cx="1621032" cy="1841551"/>
          </a:xfrm>
        </p:spPr>
      </p:pic>
      <p:sp>
        <p:nvSpPr>
          <p:cNvPr id="10" name="Text Placeholder 9">
            <a:extLst>
              <a:ext uri="{FF2B5EF4-FFF2-40B4-BE49-F238E27FC236}">
                <a16:creationId xmlns:a16="http://schemas.microsoft.com/office/drawing/2014/main" id="{E203F197-0195-A43B-2C57-AB0BCDBBC427}"/>
              </a:ext>
            </a:extLst>
          </p:cNvPr>
          <p:cNvSpPr>
            <a:spLocks noGrp="1"/>
          </p:cNvSpPr>
          <p:nvPr>
            <p:ph type="body" sz="quarter" idx="55"/>
          </p:nvPr>
        </p:nvSpPr>
        <p:spPr>
          <a:xfrm>
            <a:off x="8331022" y="4275291"/>
            <a:ext cx="1877575" cy="506399"/>
          </a:xfrm>
        </p:spPr>
        <p:txBody>
          <a:bodyPr/>
          <a:lstStyle/>
          <a:p>
            <a:r>
              <a:rPr lang="en-IN" altLang="en-US" sz="1800"/>
              <a:t>Angular Version 16.2.4</a:t>
            </a:r>
            <a:endParaRPr lang="en-US" sz="1800"/>
          </a:p>
          <a:p>
            <a:endParaRPr lang="en-US" altLang="zh-CN" dirty="0"/>
          </a:p>
        </p:txBody>
      </p:sp>
      <p:pic>
        <p:nvPicPr>
          <p:cNvPr id="14" name="Picture 13">
            <a:extLst>
              <a:ext uri="{FF2B5EF4-FFF2-40B4-BE49-F238E27FC236}">
                <a16:creationId xmlns:a16="http://schemas.microsoft.com/office/drawing/2014/main" id="{3FB24021-A8A2-F3D1-C3BB-F6A7A506455E}"/>
              </a:ext>
            </a:extLst>
          </p:cNvPr>
          <p:cNvPicPr>
            <a:picLocks noChangeAspect="1"/>
          </p:cNvPicPr>
          <p:nvPr/>
        </p:nvPicPr>
        <p:blipFill>
          <a:blip r:embed="rId8"/>
          <a:srcRect/>
          <a:stretch/>
        </p:blipFill>
        <p:spPr>
          <a:xfrm>
            <a:off x="10320974" y="2422550"/>
            <a:ext cx="1621032" cy="125483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1" name="TextBox 20">
            <a:extLst>
              <a:ext uri="{FF2B5EF4-FFF2-40B4-BE49-F238E27FC236}">
                <a16:creationId xmlns:a16="http://schemas.microsoft.com/office/drawing/2014/main" id="{C0833DC2-B151-F32E-65F3-FF275DBACA46}"/>
              </a:ext>
            </a:extLst>
          </p:cNvPr>
          <p:cNvSpPr txBox="1"/>
          <p:nvPr/>
        </p:nvSpPr>
        <p:spPr>
          <a:xfrm>
            <a:off x="10137663" y="4275291"/>
            <a:ext cx="2559515" cy="369332"/>
          </a:xfrm>
          <a:prstGeom prst="rect">
            <a:avLst/>
          </a:prstGeom>
          <a:noFill/>
        </p:spPr>
        <p:txBody>
          <a:bodyPr wrap="square">
            <a:spAutoFit/>
          </a:bodyPr>
          <a:lstStyle/>
          <a:p>
            <a:r>
              <a:rPr lang="en-IN" b="1" dirty="0">
                <a:solidFill>
                  <a:schemeClr val="bg1"/>
                </a:solidFill>
              </a:rPr>
              <a:t>Visual Studio Code</a:t>
            </a:r>
            <a:endParaRPr lang="en-US" sz="1800" b="1" dirty="0">
              <a:solidFill>
                <a:schemeClr val="bg1"/>
              </a:solidFill>
            </a:endParaRPr>
          </a:p>
        </p:txBody>
      </p:sp>
    </p:spTree>
    <p:extLst>
      <p:ext uri="{BB962C8B-B14F-4D97-AF65-F5344CB8AC3E}">
        <p14:creationId xmlns:p14="http://schemas.microsoft.com/office/powerpoint/2010/main" val="299737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452284"/>
            <a:ext cx="10586491" cy="845574"/>
          </a:xfrm>
        </p:spPr>
        <p:txBody>
          <a:bodyPr/>
          <a:lstStyle/>
          <a:p>
            <a:r>
              <a:rPr lang="en-US" u="sng" dirty="0">
                <a:solidFill>
                  <a:schemeClr val="accent1">
                    <a:lumMod val="40000"/>
                    <a:lumOff val="60000"/>
                  </a:schemeClr>
                </a:solidFill>
              </a:rPr>
              <a:t>DATA FLOW</a:t>
            </a: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28"/>
          </p:nvPr>
        </p:nvSpPr>
        <p:spPr>
          <a:xfrm>
            <a:off x="484632" y="6217920"/>
            <a:ext cx="4114800" cy="365125"/>
          </a:xfrm>
        </p:spPr>
        <p:txBody>
          <a:bodyPr/>
          <a:lstStyle/>
          <a:p>
            <a:r>
              <a:rPr lang="en-US" dirty="0"/>
              <a:t>Car Rental Application</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pic>
        <p:nvPicPr>
          <p:cNvPr id="12" name="Content Placeholder 8">
            <a:extLst>
              <a:ext uri="{FF2B5EF4-FFF2-40B4-BE49-F238E27FC236}">
                <a16:creationId xmlns:a16="http://schemas.microsoft.com/office/drawing/2014/main" id="{0C6182A3-60EA-B517-4D17-3E449A66456B}"/>
              </a:ext>
            </a:extLst>
          </p:cNvPr>
          <p:cNvPicPr>
            <a:picLocks noGrp="1" noChangeAspect="1"/>
          </p:cNvPicPr>
          <p:nvPr>
            <p:ph type="chart" sz="quarter" idx="27"/>
          </p:nvPr>
        </p:nvPicPr>
        <p:blipFill>
          <a:blip r:embed="rId3"/>
          <a:stretch>
            <a:fillRect/>
          </a:stretch>
        </p:blipFill>
        <p:spPr>
          <a:xfrm>
            <a:off x="2684206" y="1468627"/>
            <a:ext cx="6980903" cy="51364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4028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3E01E-ACCF-0E0F-4A5A-3574618996C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E99657C0-C78B-CBD9-86AE-A6F070A4608B}"/>
              </a:ext>
            </a:extLst>
          </p:cNvPr>
          <p:cNvSpPr>
            <a:spLocks noGrp="1"/>
          </p:cNvSpPr>
          <p:nvPr>
            <p:ph type="title"/>
          </p:nvPr>
        </p:nvSpPr>
        <p:spPr>
          <a:xfrm>
            <a:off x="484632" y="452284"/>
            <a:ext cx="10586491" cy="845574"/>
          </a:xfrm>
        </p:spPr>
        <p:txBody>
          <a:bodyPr/>
          <a:lstStyle/>
          <a:p>
            <a:r>
              <a:rPr lang="en-US" u="sng" dirty="0">
                <a:solidFill>
                  <a:schemeClr val="accent1">
                    <a:lumMod val="40000"/>
                    <a:lumOff val="60000"/>
                  </a:schemeClr>
                </a:solidFill>
              </a:rPr>
              <a:t>ER Diagram</a:t>
            </a:r>
          </a:p>
        </p:txBody>
      </p:sp>
      <p:sp>
        <p:nvSpPr>
          <p:cNvPr id="8" name="Slide Number Placeholder 13">
            <a:extLst>
              <a:ext uri="{FF2B5EF4-FFF2-40B4-BE49-F238E27FC236}">
                <a16:creationId xmlns:a16="http://schemas.microsoft.com/office/drawing/2014/main" id="{F1894413-083B-E590-681C-E207B13718F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altLang="zh-CN" sz="1200" u="none" strike="noStrike" kern="1200" cap="none" spc="0" normalizeH="0" baseline="0" dirty="0">
              <a:ln>
                <a:noFill/>
              </a:ln>
              <a:solidFill>
                <a:schemeClr val="bg1"/>
              </a:solidFill>
              <a:effectLst/>
              <a:uLnTx/>
              <a:uFillTx/>
            </a:endParaRPr>
          </a:p>
        </p:txBody>
      </p:sp>
      <p:pic>
        <p:nvPicPr>
          <p:cNvPr id="5" name="Chart Placeholder 4">
            <a:extLst>
              <a:ext uri="{FF2B5EF4-FFF2-40B4-BE49-F238E27FC236}">
                <a16:creationId xmlns:a16="http://schemas.microsoft.com/office/drawing/2014/main" id="{E0A70774-3821-5E28-0665-B03263A490C3}"/>
              </a:ext>
            </a:extLst>
          </p:cNvPr>
          <p:cNvPicPr>
            <a:picLocks noGrp="1" noChangeAspect="1"/>
          </p:cNvPicPr>
          <p:nvPr>
            <p:ph type="chart" sz="quarter" idx="27"/>
          </p:nvPr>
        </p:nvPicPr>
        <p:blipFill>
          <a:blip r:embed="rId3"/>
          <a:stretch>
            <a:fillRect/>
          </a:stretch>
        </p:blipFill>
        <p:spPr>
          <a:xfrm>
            <a:off x="5803880" y="3605966"/>
            <a:ext cx="457240" cy="188992"/>
          </a:xfrm>
          <a:prstGeom prst="rect">
            <a:avLst/>
          </a:prstGeom>
        </p:spPr>
      </p:pic>
      <p:pic>
        <p:nvPicPr>
          <p:cNvPr id="11" name="Picture 10">
            <a:extLst>
              <a:ext uri="{FF2B5EF4-FFF2-40B4-BE49-F238E27FC236}">
                <a16:creationId xmlns:a16="http://schemas.microsoft.com/office/drawing/2014/main" id="{B89D9B12-24E4-230A-5C73-34043A19F856}"/>
              </a:ext>
            </a:extLst>
          </p:cNvPr>
          <p:cNvPicPr>
            <a:picLocks noChangeAspect="1"/>
          </p:cNvPicPr>
          <p:nvPr/>
        </p:nvPicPr>
        <p:blipFill>
          <a:blip r:embed="rId4"/>
          <a:stretch>
            <a:fillRect/>
          </a:stretch>
        </p:blipFill>
        <p:spPr>
          <a:xfrm>
            <a:off x="1608591" y="1262894"/>
            <a:ext cx="9462531" cy="5364167"/>
          </a:xfrm>
          <a:prstGeom prst="rect">
            <a:avLst/>
          </a:prstGeom>
        </p:spPr>
      </p:pic>
    </p:spTree>
    <p:extLst>
      <p:ext uri="{BB962C8B-B14F-4D97-AF65-F5344CB8AC3E}">
        <p14:creationId xmlns:p14="http://schemas.microsoft.com/office/powerpoint/2010/main" val="256846371"/>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893</TotalTime>
  <Words>1006</Words>
  <Application>Microsoft Office PowerPoint</Application>
  <PresentationFormat>Widescreen</PresentationFormat>
  <Paragraphs>181</Paragraphs>
  <Slides>38</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等线</vt:lpstr>
      <vt:lpstr>Abadi</vt:lpstr>
      <vt:lpstr>Arial</vt:lpstr>
      <vt:lpstr>Calibri</vt:lpstr>
      <vt:lpstr>Posterama Text Black</vt:lpstr>
      <vt:lpstr>Posterama Text SemiBold</vt:lpstr>
      <vt:lpstr>Roboto</vt:lpstr>
      <vt:lpstr>Times New Roman</vt:lpstr>
      <vt:lpstr>Wingdings</vt:lpstr>
      <vt:lpstr>Custom</vt:lpstr>
      <vt:lpstr>CAR RENTAL APPLICATION</vt:lpstr>
      <vt:lpstr>Meet our Team Members </vt:lpstr>
      <vt:lpstr>Agenda</vt:lpstr>
      <vt:lpstr>Introduction</vt:lpstr>
      <vt:lpstr>The Car Rental System is being developed for customers so that they can book their vehicles from any part of the world. This application takes information from the customers through filling their details.   A customer being registered in the website has the facility to book a vehicle which he requires.   Car rental management system is a project which aims in developing a computerized system to maintain all the daily work of Car Rental .  It also has a facility of admin login through which the admin can monitor the whole system .   It also has facility of an online notice board where Admin can put up information about the cars available in the exhibition and their prices and updating all data that go through the rental process.   It has also a facility where user after logging in their accounts can see list of cars and its price and Availability of the car.    Overall, this project of ours is designed to help anyone make it easier during the process of  renting a car in the best possible way, as well as reducing human efforts and obtaining the best. </vt:lpstr>
      <vt:lpstr>Technology Used</vt:lpstr>
      <vt:lpstr>ENVIRONMENT</vt:lpstr>
      <vt:lpstr>DATA FLOW</vt:lpstr>
      <vt:lpstr>ER Diagram</vt:lpstr>
      <vt:lpstr>Flowchart for Login</vt:lpstr>
      <vt:lpstr>SIGN UP PAGE [USER]</vt:lpstr>
      <vt:lpstr>PowerPoint Presentation</vt:lpstr>
      <vt:lpstr>LOGIN PAGE [TESTING]</vt:lpstr>
      <vt:lpstr>REGISTERATION PAGE [TESTING]</vt:lpstr>
      <vt:lpstr>USER DASHBOARD [USER]</vt:lpstr>
      <vt:lpstr>ADMIN DASHBOARD [ADMIN]</vt:lpstr>
      <vt:lpstr>POSTMAN [TESTING]</vt:lpstr>
      <vt:lpstr>ADD CARS [ADMIN]</vt:lpstr>
      <vt:lpstr>USER CAR BOOKING [USER]</vt:lpstr>
      <vt:lpstr>Business Logic For Rental Cost</vt:lpstr>
      <vt:lpstr>ADMIN ADDING CAR POSTMAN [TESTING]</vt:lpstr>
      <vt:lpstr>VIEW RENTALS [ADMIN]</vt:lpstr>
      <vt:lpstr>VIEW RENTALS POSTMAN [TESTING]</vt:lpstr>
      <vt:lpstr>MY RENTALS [USER]</vt:lpstr>
      <vt:lpstr>MY RENTALS POSTMAN [TESTING]</vt:lpstr>
      <vt:lpstr>SEARCH CARS [USER]</vt:lpstr>
      <vt:lpstr>SEARCH CARS POSTMAN [TESTING]</vt:lpstr>
      <vt:lpstr>ABOUT </vt:lpstr>
      <vt:lpstr>VIEW PROFILE [USER]</vt:lpstr>
      <vt:lpstr>VIEW PROFILE POSTMAN [TESTING]</vt:lpstr>
      <vt:lpstr>CHANGE PASSWORD [USER]</vt:lpstr>
      <vt:lpstr>CHANGE PASSWORD POSTMAN [TESTING]</vt:lpstr>
      <vt:lpstr>PowerPoint Presentation</vt:lpstr>
      <vt:lpstr>JUNIT [TESTING]</vt:lpstr>
      <vt:lpstr>PowerPoint Presentation</vt:lpstr>
      <vt:lpstr>ADVANTAGES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 APPLICATION</dc:title>
  <dc:creator>sushma M</dc:creator>
  <cp:lastModifiedBy>Katukojwala Harshavardhan</cp:lastModifiedBy>
  <cp:revision>47</cp:revision>
  <dcterms:created xsi:type="dcterms:W3CDTF">2024-03-24T08:07:23Z</dcterms:created>
  <dcterms:modified xsi:type="dcterms:W3CDTF">2024-03-27T06:17:54Z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